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handoutMasterIdLst>
    <p:handoutMasterId r:id="rId47"/>
  </p:handoutMasterIdLst>
  <p:sldIdLst>
    <p:sldId id="256" r:id="rId5"/>
    <p:sldId id="274" r:id="rId6"/>
    <p:sldId id="350" r:id="rId7"/>
    <p:sldId id="340" r:id="rId8"/>
    <p:sldId id="385" r:id="rId9"/>
    <p:sldId id="386" r:id="rId10"/>
    <p:sldId id="387" r:id="rId11"/>
    <p:sldId id="388" r:id="rId12"/>
    <p:sldId id="389" r:id="rId13"/>
    <p:sldId id="390" r:id="rId14"/>
    <p:sldId id="391" r:id="rId15"/>
    <p:sldId id="425" r:id="rId16"/>
    <p:sldId id="426" r:id="rId17"/>
    <p:sldId id="427" r:id="rId18"/>
    <p:sldId id="428" r:id="rId19"/>
    <p:sldId id="429" r:id="rId20"/>
    <p:sldId id="392" r:id="rId21"/>
    <p:sldId id="407" r:id="rId22"/>
    <p:sldId id="393" r:id="rId23"/>
    <p:sldId id="406" r:id="rId24"/>
    <p:sldId id="395" r:id="rId25"/>
    <p:sldId id="396" r:id="rId26"/>
    <p:sldId id="399" r:id="rId27"/>
    <p:sldId id="401" r:id="rId28"/>
    <p:sldId id="402" r:id="rId29"/>
    <p:sldId id="397" r:id="rId30"/>
    <p:sldId id="398" r:id="rId31"/>
    <p:sldId id="408" r:id="rId32"/>
    <p:sldId id="403" r:id="rId33"/>
    <p:sldId id="404" r:id="rId34"/>
    <p:sldId id="405" r:id="rId35"/>
    <p:sldId id="409" r:id="rId36"/>
    <p:sldId id="410" r:id="rId37"/>
    <p:sldId id="411" r:id="rId38"/>
    <p:sldId id="413" r:id="rId39"/>
    <p:sldId id="415" r:id="rId40"/>
    <p:sldId id="412" r:id="rId41"/>
    <p:sldId id="417" r:id="rId42"/>
    <p:sldId id="414" r:id="rId43"/>
    <p:sldId id="418" r:id="rId44"/>
    <p:sldId id="383" r:id="rId4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B5065-DD94-4A80-A535-173F88B6C5D3}" v="63" dt="2025-04-02T09:51:27.12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63" d="100"/>
          <a:sy n="63" d="100"/>
        </p:scale>
        <p:origin x="252" y="56"/>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160B5065-DD94-4A80-A535-173F88B6C5D3}"/>
    <pc:docChg chg="custSel addSld delSld modSld">
      <pc:chgData name="Gé Verbeek" userId="20d2065d-8055-4a68-a463-00777506795f" providerId="ADAL" clId="{160B5065-DD94-4A80-A535-173F88B6C5D3}" dt="2025-04-02T09:51:27.123" v="111" actId="207"/>
      <pc:docMkLst>
        <pc:docMk/>
      </pc:docMkLst>
      <pc:sldChg chg="modSp mod modAnim">
        <pc:chgData name="Gé Verbeek" userId="20d2065d-8055-4a68-a463-00777506795f" providerId="ADAL" clId="{160B5065-DD94-4A80-A535-173F88B6C5D3}" dt="2025-04-02T09:37:59.943" v="14" actId="20577"/>
        <pc:sldMkLst>
          <pc:docMk/>
          <pc:sldMk cId="2990189503" sldId="391"/>
        </pc:sldMkLst>
        <pc:spChg chg="mod">
          <ac:chgData name="Gé Verbeek" userId="20d2065d-8055-4a68-a463-00777506795f" providerId="ADAL" clId="{160B5065-DD94-4A80-A535-173F88B6C5D3}" dt="2025-04-02T09:37:25.523" v="10" actId="20577"/>
          <ac:spMkLst>
            <pc:docMk/>
            <pc:sldMk cId="2990189503" sldId="391"/>
            <ac:spMk id="5122" creationId="{80899F95-2E30-4511-922B-B88C19CF0D84}"/>
          </ac:spMkLst>
        </pc:spChg>
        <pc:spChg chg="mod">
          <ac:chgData name="Gé Verbeek" userId="20d2065d-8055-4a68-a463-00777506795f" providerId="ADAL" clId="{160B5065-DD94-4A80-A535-173F88B6C5D3}" dt="2025-04-02T09:37:59.943" v="14" actId="20577"/>
          <ac:spMkLst>
            <pc:docMk/>
            <pc:sldMk cId="2990189503" sldId="391"/>
            <ac:spMk id="7171" creationId="{E224BC8B-2913-4038-A10D-36A485D9D174}"/>
          </ac:spMkLst>
        </pc:spChg>
      </pc:sldChg>
      <pc:sldChg chg="del">
        <pc:chgData name="Gé Verbeek" userId="20d2065d-8055-4a68-a463-00777506795f" providerId="ADAL" clId="{160B5065-DD94-4A80-A535-173F88B6C5D3}" dt="2025-04-02T09:48:54.323" v="94" actId="47"/>
        <pc:sldMkLst>
          <pc:docMk/>
          <pc:sldMk cId="1857920075" sldId="400"/>
        </pc:sldMkLst>
      </pc:sldChg>
      <pc:sldChg chg="del">
        <pc:chgData name="Gé Verbeek" userId="20d2065d-8055-4a68-a463-00777506795f" providerId="ADAL" clId="{160B5065-DD94-4A80-A535-173F88B6C5D3}" dt="2025-04-02T09:48:52.439" v="92" actId="47"/>
        <pc:sldMkLst>
          <pc:docMk/>
          <pc:sldMk cId="3849763292" sldId="419"/>
        </pc:sldMkLst>
      </pc:sldChg>
      <pc:sldChg chg="del">
        <pc:chgData name="Gé Verbeek" userId="20d2065d-8055-4a68-a463-00777506795f" providerId="ADAL" clId="{160B5065-DD94-4A80-A535-173F88B6C5D3}" dt="2025-04-02T09:48:53.371" v="93" actId="47"/>
        <pc:sldMkLst>
          <pc:docMk/>
          <pc:sldMk cId="1763243923" sldId="420"/>
        </pc:sldMkLst>
      </pc:sldChg>
      <pc:sldChg chg="del">
        <pc:chgData name="Gé Verbeek" userId="20d2065d-8055-4a68-a463-00777506795f" providerId="ADAL" clId="{160B5065-DD94-4A80-A535-173F88B6C5D3}" dt="2025-04-02T09:48:55.111" v="95" actId="47"/>
        <pc:sldMkLst>
          <pc:docMk/>
          <pc:sldMk cId="3341042183" sldId="421"/>
        </pc:sldMkLst>
      </pc:sldChg>
      <pc:sldChg chg="del">
        <pc:chgData name="Gé Verbeek" userId="20d2065d-8055-4a68-a463-00777506795f" providerId="ADAL" clId="{160B5065-DD94-4A80-A535-173F88B6C5D3}" dt="2025-04-02T09:48:55.967" v="96" actId="47"/>
        <pc:sldMkLst>
          <pc:docMk/>
          <pc:sldMk cId="1738069585" sldId="422"/>
        </pc:sldMkLst>
      </pc:sldChg>
      <pc:sldChg chg="del">
        <pc:chgData name="Gé Verbeek" userId="20d2065d-8055-4a68-a463-00777506795f" providerId="ADAL" clId="{160B5065-DD94-4A80-A535-173F88B6C5D3}" dt="2025-04-02T09:48:56.945" v="97" actId="47"/>
        <pc:sldMkLst>
          <pc:docMk/>
          <pc:sldMk cId="1185250264" sldId="423"/>
        </pc:sldMkLst>
      </pc:sldChg>
      <pc:sldChg chg="del">
        <pc:chgData name="Gé Verbeek" userId="20d2065d-8055-4a68-a463-00777506795f" providerId="ADAL" clId="{160B5065-DD94-4A80-A535-173F88B6C5D3}" dt="2025-04-02T09:48:57.862" v="98" actId="47"/>
        <pc:sldMkLst>
          <pc:docMk/>
          <pc:sldMk cId="145121691" sldId="424"/>
        </pc:sldMkLst>
      </pc:sldChg>
      <pc:sldChg chg="modSp add mod modAnim">
        <pc:chgData name="Gé Verbeek" userId="20d2065d-8055-4a68-a463-00777506795f" providerId="ADAL" clId="{160B5065-DD94-4A80-A535-173F88B6C5D3}" dt="2025-04-02T09:50:27.125" v="101" actId="207"/>
        <pc:sldMkLst>
          <pc:docMk/>
          <pc:sldMk cId="3328198224" sldId="425"/>
        </pc:sldMkLst>
        <pc:spChg chg="mod">
          <ac:chgData name="Gé Verbeek" userId="20d2065d-8055-4a68-a463-00777506795f" providerId="ADAL" clId="{160B5065-DD94-4A80-A535-173F88B6C5D3}" dt="2025-04-02T09:39:08.877" v="21" actId="14100"/>
          <ac:spMkLst>
            <pc:docMk/>
            <pc:sldMk cId="3328198224" sldId="425"/>
            <ac:spMk id="5122" creationId="{D3861259-D0C6-B8E0-4C26-2046BBAD6A16}"/>
          </ac:spMkLst>
        </pc:spChg>
        <pc:spChg chg="mod">
          <ac:chgData name="Gé Verbeek" userId="20d2065d-8055-4a68-a463-00777506795f" providerId="ADAL" clId="{160B5065-DD94-4A80-A535-173F88B6C5D3}" dt="2025-04-02T09:50:27.125" v="101" actId="207"/>
          <ac:spMkLst>
            <pc:docMk/>
            <pc:sldMk cId="3328198224" sldId="425"/>
            <ac:spMk id="7171" creationId="{C315028B-A33B-F5D2-2E61-444722294842}"/>
          </ac:spMkLst>
        </pc:spChg>
      </pc:sldChg>
      <pc:sldChg chg="modSp add mod modAnim">
        <pc:chgData name="Gé Verbeek" userId="20d2065d-8055-4a68-a463-00777506795f" providerId="ADAL" clId="{160B5065-DD94-4A80-A535-173F88B6C5D3}" dt="2025-04-02T09:50:37.105" v="103" actId="207"/>
        <pc:sldMkLst>
          <pc:docMk/>
          <pc:sldMk cId="3612132692" sldId="426"/>
        </pc:sldMkLst>
        <pc:spChg chg="mod">
          <ac:chgData name="Gé Verbeek" userId="20d2065d-8055-4a68-a463-00777506795f" providerId="ADAL" clId="{160B5065-DD94-4A80-A535-173F88B6C5D3}" dt="2025-04-02T09:41:08.432" v="51" actId="20577"/>
          <ac:spMkLst>
            <pc:docMk/>
            <pc:sldMk cId="3612132692" sldId="426"/>
            <ac:spMk id="5122" creationId="{CA574DDF-1AEF-FFBD-2899-0A7795290CE6}"/>
          </ac:spMkLst>
        </pc:spChg>
        <pc:spChg chg="mod">
          <ac:chgData name="Gé Verbeek" userId="20d2065d-8055-4a68-a463-00777506795f" providerId="ADAL" clId="{160B5065-DD94-4A80-A535-173F88B6C5D3}" dt="2025-04-02T09:50:37.105" v="103" actId="207"/>
          <ac:spMkLst>
            <pc:docMk/>
            <pc:sldMk cId="3612132692" sldId="426"/>
            <ac:spMk id="7171" creationId="{97BE1F0A-C072-EF63-F04D-EEA23FEC54D5}"/>
          </ac:spMkLst>
        </pc:spChg>
      </pc:sldChg>
      <pc:sldChg chg="modSp add mod modAnim">
        <pc:chgData name="Gé Verbeek" userId="20d2065d-8055-4a68-a463-00777506795f" providerId="ADAL" clId="{160B5065-DD94-4A80-A535-173F88B6C5D3}" dt="2025-04-02T09:43:09.025" v="63" actId="20577"/>
        <pc:sldMkLst>
          <pc:docMk/>
          <pc:sldMk cId="1786157285" sldId="427"/>
        </pc:sldMkLst>
        <pc:spChg chg="mod">
          <ac:chgData name="Gé Verbeek" userId="20d2065d-8055-4a68-a463-00777506795f" providerId="ADAL" clId="{160B5065-DD94-4A80-A535-173F88B6C5D3}" dt="2025-04-02T09:42:29.532" v="59" actId="20577"/>
          <ac:spMkLst>
            <pc:docMk/>
            <pc:sldMk cId="1786157285" sldId="427"/>
            <ac:spMk id="5122" creationId="{BDFEA444-4BA3-6E7B-515F-14FA681E014A}"/>
          </ac:spMkLst>
        </pc:spChg>
        <pc:spChg chg="mod">
          <ac:chgData name="Gé Verbeek" userId="20d2065d-8055-4a68-a463-00777506795f" providerId="ADAL" clId="{160B5065-DD94-4A80-A535-173F88B6C5D3}" dt="2025-04-02T09:43:09.025" v="63" actId="20577"/>
          <ac:spMkLst>
            <pc:docMk/>
            <pc:sldMk cId="1786157285" sldId="427"/>
            <ac:spMk id="7171" creationId="{730BF0ED-8A84-7B02-EC35-28AB8354A908}"/>
          </ac:spMkLst>
        </pc:spChg>
      </pc:sldChg>
      <pc:sldChg chg="modSp add mod modAnim">
        <pc:chgData name="Gé Verbeek" userId="20d2065d-8055-4a68-a463-00777506795f" providerId="ADAL" clId="{160B5065-DD94-4A80-A535-173F88B6C5D3}" dt="2025-04-02T09:51:11.641" v="109"/>
        <pc:sldMkLst>
          <pc:docMk/>
          <pc:sldMk cId="4259479260" sldId="428"/>
        </pc:sldMkLst>
        <pc:spChg chg="mod">
          <ac:chgData name="Gé Verbeek" userId="20d2065d-8055-4a68-a463-00777506795f" providerId="ADAL" clId="{160B5065-DD94-4A80-A535-173F88B6C5D3}" dt="2025-04-02T09:46:12.701" v="69" actId="14100"/>
          <ac:spMkLst>
            <pc:docMk/>
            <pc:sldMk cId="4259479260" sldId="428"/>
            <ac:spMk id="5122" creationId="{483A30AB-C914-65C1-A58E-F461CB900A45}"/>
          </ac:spMkLst>
        </pc:spChg>
        <pc:spChg chg="mod">
          <ac:chgData name="Gé Verbeek" userId="20d2065d-8055-4a68-a463-00777506795f" providerId="ADAL" clId="{160B5065-DD94-4A80-A535-173F88B6C5D3}" dt="2025-04-02T09:50:55.114" v="106" actId="207"/>
          <ac:spMkLst>
            <pc:docMk/>
            <pc:sldMk cId="4259479260" sldId="428"/>
            <ac:spMk id="7171" creationId="{5EB13747-EDC2-11D4-4972-39C111192130}"/>
          </ac:spMkLst>
        </pc:spChg>
      </pc:sldChg>
      <pc:sldChg chg="modSp add mod modAnim">
        <pc:chgData name="Gé Verbeek" userId="20d2065d-8055-4a68-a463-00777506795f" providerId="ADAL" clId="{160B5065-DD94-4A80-A535-173F88B6C5D3}" dt="2025-04-02T09:51:27.123" v="111" actId="207"/>
        <pc:sldMkLst>
          <pc:docMk/>
          <pc:sldMk cId="1233885781" sldId="429"/>
        </pc:sldMkLst>
        <pc:spChg chg="mod">
          <ac:chgData name="Gé Verbeek" userId="20d2065d-8055-4a68-a463-00777506795f" providerId="ADAL" clId="{160B5065-DD94-4A80-A535-173F88B6C5D3}" dt="2025-04-02T09:51:27.123" v="111" actId="207"/>
          <ac:spMkLst>
            <pc:docMk/>
            <pc:sldMk cId="1233885781" sldId="429"/>
            <ac:spMk id="7171" creationId="{E6FBF74E-3EF6-6F8A-CE88-82CC31F6DD5E}"/>
          </ac:spMkLst>
        </pc:spChg>
      </pc:sldChg>
    </pc:docChg>
  </pc:docChgLst>
  <pc:docChgLst>
    <pc:chgData name="Gé Verbeek" userId="20d2065d-8055-4a68-a463-00777506795f" providerId="ADAL" clId="{C4DEB881-6BD8-4105-98FF-41FAD087FD01}"/>
    <pc:docChg chg="modSld modShowInfo">
      <pc:chgData name="Gé Verbeek" userId="20d2065d-8055-4a68-a463-00777506795f" providerId="ADAL" clId="{C4DEB881-6BD8-4105-98FF-41FAD087FD01}" dt="2024-04-26T12:21:26.028" v="30"/>
      <pc:docMkLst>
        <pc:docMk/>
      </pc:docMkLst>
      <pc:sldChg chg="modSp">
        <pc:chgData name="Gé Verbeek" userId="20d2065d-8055-4a68-a463-00777506795f" providerId="ADAL" clId="{C4DEB881-6BD8-4105-98FF-41FAD087FD01}" dt="2024-04-25T14:29:49.544" v="10" actId="20577"/>
        <pc:sldMkLst>
          <pc:docMk/>
          <pc:sldMk cId="0" sldId="340"/>
        </pc:sldMkLst>
      </pc:sldChg>
      <pc:sldChg chg="modTransition">
        <pc:chgData name="Gé Verbeek" userId="20d2065d-8055-4a68-a463-00777506795f" providerId="ADAL" clId="{C4DEB881-6BD8-4105-98FF-41FAD087FD01}" dt="2024-04-26T12:21:26.028" v="30"/>
        <pc:sldMkLst>
          <pc:docMk/>
          <pc:sldMk cId="2707980406" sldId="383"/>
        </pc:sldMkLst>
      </pc:sldChg>
    </pc:docChg>
  </pc:docChgLst>
  <pc:docChgLst>
    <pc:chgData name="Gé Verbeek" userId="20d2065d-8055-4a68-a463-00777506795f" providerId="ADAL" clId="{2786B74E-C5D5-4510-BF1E-03C9110214A3}"/>
    <pc:docChg chg="modSld">
      <pc:chgData name="Gé Verbeek" userId="20d2065d-8055-4a68-a463-00777506795f" providerId="ADAL" clId="{2786B74E-C5D5-4510-BF1E-03C9110214A3}" dt="2022-03-30T08:11:24.428" v="100" actId="6549"/>
      <pc:docMkLst>
        <pc:docMk/>
      </pc:docMkLst>
      <pc:sldChg chg="modSp modAnim">
        <pc:chgData name="Gé Verbeek" userId="20d2065d-8055-4a68-a463-00777506795f" providerId="ADAL" clId="{2786B74E-C5D5-4510-BF1E-03C9110214A3}" dt="2022-03-30T08:11:24.428" v="100" actId="6549"/>
        <pc:sldMkLst>
          <pc:docMk/>
          <pc:sldMk cId="0" sldId="34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2-4-2025</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2-4-2025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1052902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6F156-DC91-A2D1-1E8E-0DE1A05597D9}"/>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46A68531-637F-F600-FC99-7B5D2FCE44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44EF86E1-5E43-49A0-653F-3BF6B6456B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FD8B35E3-B015-344F-375D-617D3E8F20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430525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C5BFF-7617-DC03-C78F-6C67E534BA35}"/>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60352F40-2B46-646E-C9A0-9872188998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41023A20-755D-B754-1ECE-77A11003F1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6E323DCB-5B10-7823-565F-8374D782EB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886567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DFC94-ED1E-8332-8E4F-C4A140183220}"/>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0B1667B1-3CDB-E5A7-CA6E-1BAF6E1218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5D55BD3E-E19B-A0F5-58C4-1C3CF3D385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65B39FDF-CF75-BAFB-89FC-1A447E1A1A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14</a:t>
            </a:fld>
            <a:endParaRPr lang="nl-NL" altLang="nl-NL"/>
          </a:p>
        </p:txBody>
      </p:sp>
    </p:spTree>
    <p:extLst>
      <p:ext uri="{BB962C8B-B14F-4D97-AF65-F5344CB8AC3E}">
        <p14:creationId xmlns:p14="http://schemas.microsoft.com/office/powerpoint/2010/main" val="4153173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A8AE3-6521-D2B5-1991-6E0059D178F8}"/>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51594A9A-4767-B5EC-5061-49B9BB69D9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6CDF8815-9E20-3204-A2EE-1363FAE9CF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131CF16-B6DB-0C49-2A47-3DF35188F2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15</a:t>
            </a:fld>
            <a:endParaRPr lang="nl-NL" altLang="nl-NL"/>
          </a:p>
        </p:txBody>
      </p:sp>
    </p:spTree>
    <p:extLst>
      <p:ext uri="{BB962C8B-B14F-4D97-AF65-F5344CB8AC3E}">
        <p14:creationId xmlns:p14="http://schemas.microsoft.com/office/powerpoint/2010/main" val="86670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ACC99-1CAA-EDA9-5466-0B9731DD95AF}"/>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09D07AF5-3FAD-98F7-2FA6-B68C70B7D0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7DB2297B-C7E5-2B89-7E65-53E27F2418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0DB2C262-EE75-5ABB-AA93-1C5FEF3722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3548279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17</a:t>
            </a:fld>
            <a:endParaRPr lang="nl-NL" altLang="nl-NL"/>
          </a:p>
        </p:txBody>
      </p:sp>
    </p:spTree>
    <p:extLst>
      <p:ext uri="{BB962C8B-B14F-4D97-AF65-F5344CB8AC3E}">
        <p14:creationId xmlns:p14="http://schemas.microsoft.com/office/powerpoint/2010/main" val="1324254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1488722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1743171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2708009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21</a:t>
            </a:fld>
            <a:endParaRPr lang="nl-NL" altLang="nl-NL"/>
          </a:p>
        </p:txBody>
      </p:sp>
    </p:spTree>
    <p:extLst>
      <p:ext uri="{BB962C8B-B14F-4D97-AF65-F5344CB8AC3E}">
        <p14:creationId xmlns:p14="http://schemas.microsoft.com/office/powerpoint/2010/main" val="1114099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9618B6C-A773-4FFC-9620-0808940A25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680D2C31-DB01-40D4-8109-B8C93F704D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2A28AD6D-565D-4DC5-85C4-47E29554CF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8F701D0-C2AC-44A3-A8E3-52E52608153B}" type="slidenum">
              <a:rPr lang="nl-NL" altLang="nl-NL" smtClean="0"/>
              <a:pPr/>
              <a:t>4</a:t>
            </a:fld>
            <a:endParaRPr lang="nl-NL" alt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22</a:t>
            </a:fld>
            <a:endParaRPr lang="nl-NL" altLang="nl-NL"/>
          </a:p>
        </p:txBody>
      </p:sp>
    </p:spTree>
    <p:extLst>
      <p:ext uri="{BB962C8B-B14F-4D97-AF65-F5344CB8AC3E}">
        <p14:creationId xmlns:p14="http://schemas.microsoft.com/office/powerpoint/2010/main" val="2631154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23</a:t>
            </a:fld>
            <a:endParaRPr lang="nl-NL" altLang="nl-NL"/>
          </a:p>
        </p:txBody>
      </p:sp>
    </p:spTree>
    <p:extLst>
      <p:ext uri="{BB962C8B-B14F-4D97-AF65-F5344CB8AC3E}">
        <p14:creationId xmlns:p14="http://schemas.microsoft.com/office/powerpoint/2010/main" val="2105779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24</a:t>
            </a:fld>
            <a:endParaRPr lang="nl-NL" altLang="nl-NL"/>
          </a:p>
        </p:txBody>
      </p:sp>
    </p:spTree>
    <p:extLst>
      <p:ext uri="{BB962C8B-B14F-4D97-AF65-F5344CB8AC3E}">
        <p14:creationId xmlns:p14="http://schemas.microsoft.com/office/powerpoint/2010/main" val="96614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26</a:t>
            </a:fld>
            <a:endParaRPr lang="nl-NL" altLang="nl-NL"/>
          </a:p>
        </p:txBody>
      </p:sp>
    </p:spTree>
    <p:extLst>
      <p:ext uri="{BB962C8B-B14F-4D97-AF65-F5344CB8AC3E}">
        <p14:creationId xmlns:p14="http://schemas.microsoft.com/office/powerpoint/2010/main" val="676755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27</a:t>
            </a:fld>
            <a:endParaRPr lang="nl-NL" altLang="nl-NL"/>
          </a:p>
        </p:txBody>
      </p:sp>
    </p:spTree>
    <p:extLst>
      <p:ext uri="{BB962C8B-B14F-4D97-AF65-F5344CB8AC3E}">
        <p14:creationId xmlns:p14="http://schemas.microsoft.com/office/powerpoint/2010/main" val="2316066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41</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345807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3522349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128167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1325966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2541292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2705107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3969770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ideo" Target="https://www.youtube.com/embed/iGkgXqKRoFg" TargetMode="Externa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ideo" Target="https://www.youtube.com/embed/73T1rQoPPFA" TargetMode="Externa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ideo" Target="https://www.youtube.com/embed/VyfqrZdbh_c" TargetMode="Externa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ideo" Target="https://www.youtube.com/embed/7mHKh0SItjY" TargetMode="Externa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video" Target="https://www.youtube.com/embed/N8PEBOJrJZ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Leidingweerstand</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Als er vloeistof door een leidingsysteem stroomt, treden er drukverliezen op als gevolg van de weerstand van de leiding. </a:t>
            </a:r>
          </a:p>
          <a:p>
            <a:pPr indent="0">
              <a:buNone/>
              <a:defRPr/>
            </a:pPr>
            <a:endParaRPr lang="nl-NL" dirty="0"/>
          </a:p>
          <a:p>
            <a:pPr indent="0">
              <a:buNone/>
              <a:defRPr/>
            </a:pPr>
            <a:r>
              <a:rPr lang="nl-NL" dirty="0"/>
              <a:t>In plaats van drukverliezen praten we over leidingweerstand</a:t>
            </a:r>
          </a:p>
          <a:p>
            <a:pPr indent="0">
              <a:buNone/>
              <a:defRPr/>
            </a:pPr>
            <a:endParaRPr lang="nl-NL" dirty="0"/>
          </a:p>
          <a:p>
            <a:pPr indent="0">
              <a:buNone/>
              <a:defRPr/>
            </a:pPr>
            <a:r>
              <a:rPr lang="nl-NL" dirty="0"/>
              <a:t>Hierbij zijn afsluiters, terugslagkleppen, bochten, de capaciteit, toegepaste leidingdiameter van belang.</a:t>
            </a:r>
          </a:p>
        </p:txBody>
      </p:sp>
      <p:pic>
        <p:nvPicPr>
          <p:cNvPr id="11266" name="Picture 2" descr="Pompgebruik en leidingweerstand">
            <a:extLst>
              <a:ext uri="{FF2B5EF4-FFF2-40B4-BE49-F238E27FC236}">
                <a16:creationId xmlns:a16="http://schemas.microsoft.com/office/drawing/2014/main" id="{A2B3F963-49DC-4806-98CA-796C65BB8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5584" y="4154000"/>
            <a:ext cx="1990725"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3107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Zelfaanzuigende pompen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7249767" cy="4738260"/>
          </a:xfrm>
        </p:spPr>
        <p:txBody>
          <a:bodyPr>
            <a:normAutofit/>
          </a:bodyPr>
          <a:lstStyle/>
          <a:p>
            <a:pPr indent="0">
              <a:buNone/>
              <a:defRPr/>
            </a:pPr>
            <a:r>
              <a:rPr lang="nl-NL" dirty="0"/>
              <a:t>Een </a:t>
            </a:r>
            <a:r>
              <a:rPr lang="nl-NL" b="1" dirty="0"/>
              <a:t>zelfaanzuigende pomp</a:t>
            </a:r>
            <a:r>
              <a:rPr lang="nl-NL" dirty="0"/>
              <a:t> is een pomp die in staat is om lucht uit de aanzuigleiding te verwijderen en zichzelf te vullen met vloeistof, zonder dat de leiding vooraf met water gevuld hoeft te worden. </a:t>
            </a:r>
          </a:p>
          <a:p>
            <a:pPr indent="0">
              <a:buNone/>
              <a:defRPr/>
            </a:pPr>
            <a:endParaRPr lang="nl-NL" dirty="0"/>
          </a:p>
          <a:p>
            <a:pPr indent="0">
              <a:buNone/>
              <a:defRPr/>
            </a:pPr>
            <a:endParaRPr lang="nl-NL" dirty="0"/>
          </a:p>
          <a:p>
            <a:pPr indent="0">
              <a:buNone/>
              <a:defRPr/>
            </a:pPr>
            <a:r>
              <a:rPr lang="nl-NL" dirty="0"/>
              <a:t>Dit maakt ze ideaal voor situaties waarin de pomp boven het vloeistofniveau is geplaatst, zoals bij het oppompen van water uit een put, reservoir of sloot.</a:t>
            </a:r>
          </a:p>
        </p:txBody>
      </p:sp>
    </p:spTree>
    <p:extLst>
      <p:ext uri="{BB962C8B-B14F-4D97-AF65-F5344CB8AC3E}">
        <p14:creationId xmlns:p14="http://schemas.microsoft.com/office/powerpoint/2010/main" val="29901895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 calcmode="lin" valueType="num">
                                      <p:cBhvr additive="base">
                                        <p:cTn id="1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7D9B5-589F-4492-C5D2-6BD2EC713E45}"/>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D3861259-D0C6-B8E0-4C26-2046BBAD6A16}"/>
              </a:ext>
            </a:extLst>
          </p:cNvPr>
          <p:cNvSpPr>
            <a:spLocks noGrp="1" noChangeArrowheads="1"/>
          </p:cNvSpPr>
          <p:nvPr>
            <p:ph type="title"/>
          </p:nvPr>
        </p:nvSpPr>
        <p:spPr>
          <a:xfrm>
            <a:off x="1079224" y="592001"/>
            <a:ext cx="9497336" cy="996950"/>
          </a:xfrm>
        </p:spPr>
        <p:txBody>
          <a:bodyPr>
            <a:normAutofit fontScale="90000"/>
          </a:bodyPr>
          <a:lstStyle/>
          <a:p>
            <a:r>
              <a:rPr lang="nl-NL" b="1" dirty="0"/>
              <a:t>Hoe werkt een zelfaanzuigende pomp?</a:t>
            </a:r>
          </a:p>
        </p:txBody>
      </p:sp>
      <p:sp>
        <p:nvSpPr>
          <p:cNvPr id="7171" name="Tijdelijke aanduiding voor inhoud 2">
            <a:extLst>
              <a:ext uri="{FF2B5EF4-FFF2-40B4-BE49-F238E27FC236}">
                <a16:creationId xmlns:a16="http://schemas.microsoft.com/office/drawing/2014/main" id="{C315028B-A33B-F5D2-2E61-444722294842}"/>
              </a:ext>
            </a:extLst>
          </p:cNvPr>
          <p:cNvSpPr>
            <a:spLocks noGrp="1" noChangeArrowheads="1"/>
          </p:cNvSpPr>
          <p:nvPr>
            <p:ph idx="1"/>
          </p:nvPr>
        </p:nvSpPr>
        <p:spPr>
          <a:xfrm>
            <a:off x="1079223" y="1910876"/>
            <a:ext cx="8176537" cy="4738260"/>
          </a:xfrm>
        </p:spPr>
        <p:txBody>
          <a:bodyPr>
            <a:normAutofit/>
          </a:bodyPr>
          <a:lstStyle/>
          <a:p>
            <a:pPr indent="0">
              <a:buNone/>
            </a:pPr>
            <a:r>
              <a:rPr lang="nl-NL" b="1" dirty="0">
                <a:solidFill>
                  <a:srgbClr val="0070C0"/>
                </a:solidFill>
              </a:rPr>
              <a:t>Lucht verwijderen</a:t>
            </a:r>
            <a:r>
              <a:rPr lang="nl-NL" dirty="0">
                <a:solidFill>
                  <a:srgbClr val="0070C0"/>
                </a:solidFill>
              </a:rPr>
              <a:t>: </a:t>
            </a:r>
          </a:p>
          <a:p>
            <a:pPr indent="0">
              <a:buNone/>
            </a:pPr>
            <a:r>
              <a:rPr lang="nl-NL" dirty="0"/>
              <a:t>Bij het opstarten mengt de pomp lucht met de vloeistof en verdrijft deze lucht via de persleiding.</a:t>
            </a:r>
          </a:p>
          <a:p>
            <a:pPr indent="0">
              <a:buNone/>
            </a:pPr>
            <a:endParaRPr lang="nl-NL" dirty="0"/>
          </a:p>
          <a:p>
            <a:pPr indent="0">
              <a:buNone/>
            </a:pPr>
            <a:r>
              <a:rPr lang="nl-NL" b="1" dirty="0">
                <a:solidFill>
                  <a:srgbClr val="0070C0"/>
                </a:solidFill>
              </a:rPr>
              <a:t>Vacuüm creëren</a:t>
            </a:r>
            <a:br>
              <a:rPr lang="nl-NL" b="1" dirty="0"/>
            </a:br>
            <a:r>
              <a:rPr lang="nl-NL" dirty="0"/>
              <a:t>Door de lucht te verwijderen, ontstaat er een vacuüm in de aanzuigleiding, waardoor de vloeistof omhoog wordt gezogen.</a:t>
            </a:r>
          </a:p>
          <a:p>
            <a:pPr indent="0">
              <a:buNone/>
            </a:pPr>
            <a:endParaRPr lang="nl-NL" b="1" dirty="0"/>
          </a:p>
          <a:p>
            <a:pPr indent="0">
              <a:buNone/>
            </a:pPr>
            <a:r>
              <a:rPr lang="nl-NL" b="1" dirty="0">
                <a:solidFill>
                  <a:srgbClr val="0070C0"/>
                </a:solidFill>
              </a:rPr>
              <a:t>Normale werking</a:t>
            </a:r>
            <a:r>
              <a:rPr lang="nl-NL" dirty="0">
                <a:solidFill>
                  <a:srgbClr val="0070C0"/>
                </a:solidFill>
              </a:rPr>
              <a:t>: </a:t>
            </a:r>
            <a:br>
              <a:rPr lang="nl-NL" dirty="0"/>
            </a:br>
            <a:r>
              <a:rPr lang="nl-NL" dirty="0"/>
              <a:t>Zodra alle lucht weg is, werkt de pomp zoals een normale pomp en blijft de vloeistof stromen.</a:t>
            </a:r>
          </a:p>
        </p:txBody>
      </p:sp>
    </p:spTree>
    <p:extLst>
      <p:ext uri="{BB962C8B-B14F-4D97-AF65-F5344CB8AC3E}">
        <p14:creationId xmlns:p14="http://schemas.microsoft.com/office/powerpoint/2010/main" val="33281982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5" end="5"/>
                                            </p:txEl>
                                          </p:spTgt>
                                        </p:tgtEl>
                                        <p:attrNameLst>
                                          <p:attrName>style.visibility</p:attrName>
                                        </p:attrNameLst>
                                      </p:cBhvr>
                                      <p:to>
                                        <p:strVal val="visible"/>
                                      </p:to>
                                    </p:set>
                                    <p:anim calcmode="lin" valueType="num">
                                      <p:cBhvr additive="base">
                                        <p:cTn id="25"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4EA2A-14B2-E737-15BF-D1BCA500A994}"/>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CA574DDF-1AEF-FFBD-2899-0A7795290CE6}"/>
              </a:ext>
            </a:extLst>
          </p:cNvPr>
          <p:cNvSpPr>
            <a:spLocks noGrp="1" noChangeArrowheads="1"/>
          </p:cNvSpPr>
          <p:nvPr>
            <p:ph type="title"/>
          </p:nvPr>
        </p:nvSpPr>
        <p:spPr>
          <a:xfrm>
            <a:off x="1079224" y="592001"/>
            <a:ext cx="9497336" cy="996950"/>
          </a:xfrm>
        </p:spPr>
        <p:txBody>
          <a:bodyPr>
            <a:normAutofit/>
          </a:bodyPr>
          <a:lstStyle/>
          <a:p>
            <a:r>
              <a:rPr lang="nl-NL" b="1" dirty="0"/>
              <a:t>Zelfaanzuigende pomp</a:t>
            </a:r>
          </a:p>
        </p:txBody>
      </p:sp>
      <p:sp>
        <p:nvSpPr>
          <p:cNvPr id="7171" name="Tijdelijke aanduiding voor inhoud 2">
            <a:extLst>
              <a:ext uri="{FF2B5EF4-FFF2-40B4-BE49-F238E27FC236}">
                <a16:creationId xmlns:a16="http://schemas.microsoft.com/office/drawing/2014/main" id="{97BE1F0A-C072-EF63-F04D-EEA23FEC54D5}"/>
              </a:ext>
            </a:extLst>
          </p:cNvPr>
          <p:cNvSpPr>
            <a:spLocks noGrp="1" noChangeArrowheads="1"/>
          </p:cNvSpPr>
          <p:nvPr>
            <p:ph idx="1"/>
          </p:nvPr>
        </p:nvSpPr>
        <p:spPr>
          <a:xfrm>
            <a:off x="1079223" y="1910876"/>
            <a:ext cx="8643897" cy="4738260"/>
          </a:xfrm>
        </p:spPr>
        <p:txBody>
          <a:bodyPr>
            <a:normAutofit/>
          </a:bodyPr>
          <a:lstStyle/>
          <a:p>
            <a:pPr indent="0">
              <a:buNone/>
            </a:pPr>
            <a:r>
              <a:rPr lang="nl-NL" b="1" dirty="0">
                <a:solidFill>
                  <a:srgbClr val="0070C0"/>
                </a:solidFill>
              </a:rPr>
              <a:t>Voordelen van een zelfaanzuigende pomp</a:t>
            </a:r>
          </a:p>
          <a:p>
            <a:pPr indent="0">
              <a:buNone/>
            </a:pPr>
            <a:r>
              <a:rPr lang="nl-NL" dirty="0"/>
              <a:t>✅ Kan boven het vloeistofniveau worden geplaatst</a:t>
            </a:r>
            <a:br>
              <a:rPr lang="nl-NL" dirty="0"/>
            </a:br>
            <a:r>
              <a:rPr lang="nl-NL" dirty="0"/>
              <a:t>✅ Geen handmatig vullen van de leiding nodig</a:t>
            </a:r>
            <a:br>
              <a:rPr lang="nl-NL" dirty="0"/>
            </a:br>
            <a:r>
              <a:rPr lang="nl-NL" dirty="0"/>
              <a:t>✅ Geschikt voor toepassingen met intermitterende werking</a:t>
            </a:r>
          </a:p>
          <a:p>
            <a:pPr indent="0">
              <a:buNone/>
            </a:pPr>
            <a:endParaRPr lang="nl-NL" dirty="0"/>
          </a:p>
          <a:p>
            <a:pPr indent="0">
              <a:buNone/>
            </a:pPr>
            <a:r>
              <a:rPr lang="nl-NL" b="1" dirty="0">
                <a:solidFill>
                  <a:srgbClr val="0070C0"/>
                </a:solidFill>
              </a:rPr>
              <a:t>Nadelen</a:t>
            </a:r>
          </a:p>
          <a:p>
            <a:pPr indent="0">
              <a:buNone/>
            </a:pPr>
            <a:r>
              <a:rPr lang="nl-NL" dirty="0"/>
              <a:t>❌ Kan minder efficiënt zijn dan niet-</a:t>
            </a:r>
            <a:r>
              <a:rPr lang="nl-NL" dirty="0" err="1"/>
              <a:t>zelfaanzuigende</a:t>
            </a:r>
            <a:r>
              <a:rPr lang="nl-NL" dirty="0"/>
              <a:t> pompen</a:t>
            </a:r>
            <a:br>
              <a:rPr lang="nl-NL" dirty="0"/>
            </a:br>
            <a:r>
              <a:rPr lang="nl-NL" dirty="0"/>
              <a:t>❌ Beperkte aanzuighoogte (meestal tot ± 7-8 meter)</a:t>
            </a:r>
            <a:br>
              <a:rPr lang="nl-NL" dirty="0"/>
            </a:br>
            <a:r>
              <a:rPr lang="nl-NL" dirty="0"/>
              <a:t>❌ Kan langer duren voordat de pomp volledig gevuld is bij het opstarten</a:t>
            </a:r>
          </a:p>
        </p:txBody>
      </p:sp>
    </p:spTree>
    <p:extLst>
      <p:ext uri="{BB962C8B-B14F-4D97-AF65-F5344CB8AC3E}">
        <p14:creationId xmlns:p14="http://schemas.microsoft.com/office/powerpoint/2010/main" val="36121326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D4B3B-C117-E78D-452D-DA786CF1AACE}"/>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BDFEA444-4BA3-6E7B-515F-14FA681E014A}"/>
              </a:ext>
            </a:extLst>
          </p:cNvPr>
          <p:cNvSpPr>
            <a:spLocks noGrp="1" noChangeArrowheads="1"/>
          </p:cNvSpPr>
          <p:nvPr>
            <p:ph type="title"/>
          </p:nvPr>
        </p:nvSpPr>
        <p:spPr>
          <a:xfrm>
            <a:off x="1079224" y="592001"/>
            <a:ext cx="9497336" cy="996950"/>
          </a:xfrm>
        </p:spPr>
        <p:txBody>
          <a:bodyPr>
            <a:normAutofit/>
          </a:bodyPr>
          <a:lstStyle/>
          <a:p>
            <a:r>
              <a:rPr lang="nl-NL" b="1" dirty="0"/>
              <a:t>Niet zelfaanzuigende pomp</a:t>
            </a:r>
          </a:p>
        </p:txBody>
      </p:sp>
      <p:sp>
        <p:nvSpPr>
          <p:cNvPr id="7171" name="Tijdelijke aanduiding voor inhoud 2">
            <a:extLst>
              <a:ext uri="{FF2B5EF4-FFF2-40B4-BE49-F238E27FC236}">
                <a16:creationId xmlns:a16="http://schemas.microsoft.com/office/drawing/2014/main" id="{730BF0ED-8A84-7B02-EC35-28AB8354A908}"/>
              </a:ext>
            </a:extLst>
          </p:cNvPr>
          <p:cNvSpPr>
            <a:spLocks noGrp="1" noChangeArrowheads="1"/>
          </p:cNvSpPr>
          <p:nvPr>
            <p:ph idx="1"/>
          </p:nvPr>
        </p:nvSpPr>
        <p:spPr>
          <a:xfrm>
            <a:off x="1079223" y="1910876"/>
            <a:ext cx="8643897" cy="4738260"/>
          </a:xfrm>
        </p:spPr>
        <p:txBody>
          <a:bodyPr>
            <a:normAutofit/>
          </a:bodyPr>
          <a:lstStyle/>
          <a:p>
            <a:pPr indent="0">
              <a:buNone/>
            </a:pPr>
            <a:r>
              <a:rPr lang="nl-NL" dirty="0"/>
              <a:t>Een </a:t>
            </a:r>
            <a:r>
              <a:rPr lang="nl-NL" b="1" dirty="0"/>
              <a:t>niet-</a:t>
            </a:r>
            <a:r>
              <a:rPr lang="nl-NL" b="1" dirty="0" err="1"/>
              <a:t>zelfaanzuigende</a:t>
            </a:r>
            <a:r>
              <a:rPr lang="nl-NL" b="1" dirty="0"/>
              <a:t> pomp</a:t>
            </a:r>
            <a:r>
              <a:rPr lang="nl-NL" dirty="0"/>
              <a:t> is een pomp die niet in staat is om lucht uit de aanzuigleiding te verwijderen en moet dus handmatig gevuld worden met vloeistof voordat hij correct werkt. </a:t>
            </a:r>
          </a:p>
          <a:p>
            <a:pPr indent="0">
              <a:buNone/>
            </a:pPr>
            <a:endParaRPr lang="nl-NL" dirty="0"/>
          </a:p>
          <a:p>
            <a:pPr indent="0">
              <a:buNone/>
            </a:pPr>
            <a:r>
              <a:rPr lang="nl-NL" dirty="0"/>
              <a:t>Dit betekent dat de pomp altijd onder het vloeistofniveau of in een gevulde leiding moet worden geplaatst.</a:t>
            </a:r>
          </a:p>
        </p:txBody>
      </p:sp>
    </p:spTree>
    <p:extLst>
      <p:ext uri="{BB962C8B-B14F-4D97-AF65-F5344CB8AC3E}">
        <p14:creationId xmlns:p14="http://schemas.microsoft.com/office/powerpoint/2010/main" val="17861572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D9762-0337-BD55-0FF9-4A5FC93D7AED}"/>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483A30AB-C914-65C1-A58E-F461CB900A45}"/>
              </a:ext>
            </a:extLst>
          </p:cNvPr>
          <p:cNvSpPr>
            <a:spLocks noGrp="1" noChangeArrowheads="1"/>
          </p:cNvSpPr>
          <p:nvPr>
            <p:ph type="title"/>
          </p:nvPr>
        </p:nvSpPr>
        <p:spPr>
          <a:xfrm>
            <a:off x="1079224" y="592001"/>
            <a:ext cx="10604776" cy="996950"/>
          </a:xfrm>
        </p:spPr>
        <p:txBody>
          <a:bodyPr>
            <a:normAutofit fontScale="90000"/>
          </a:bodyPr>
          <a:lstStyle/>
          <a:p>
            <a:r>
              <a:rPr lang="nl-NL" b="1" dirty="0"/>
              <a:t>Hoe werkt een niet-zelfaanzuigende pomp?</a:t>
            </a:r>
          </a:p>
        </p:txBody>
      </p:sp>
      <p:sp>
        <p:nvSpPr>
          <p:cNvPr id="7171" name="Tijdelijke aanduiding voor inhoud 2">
            <a:extLst>
              <a:ext uri="{FF2B5EF4-FFF2-40B4-BE49-F238E27FC236}">
                <a16:creationId xmlns:a16="http://schemas.microsoft.com/office/drawing/2014/main" id="{5EB13747-EDC2-11D4-4972-39C111192130}"/>
              </a:ext>
            </a:extLst>
          </p:cNvPr>
          <p:cNvSpPr>
            <a:spLocks noGrp="1" noChangeArrowheads="1"/>
          </p:cNvSpPr>
          <p:nvPr>
            <p:ph idx="1"/>
          </p:nvPr>
        </p:nvSpPr>
        <p:spPr>
          <a:xfrm>
            <a:off x="1079223" y="1910876"/>
            <a:ext cx="8643897" cy="4738260"/>
          </a:xfrm>
        </p:spPr>
        <p:txBody>
          <a:bodyPr>
            <a:normAutofit fontScale="92500" lnSpcReduction="20000"/>
          </a:bodyPr>
          <a:lstStyle/>
          <a:p>
            <a:pPr indent="0">
              <a:buNone/>
            </a:pPr>
            <a:r>
              <a:rPr lang="nl-NL" b="1" dirty="0">
                <a:solidFill>
                  <a:srgbClr val="0070C0"/>
                </a:solidFill>
              </a:rPr>
              <a:t>Vooraf vullen (primen)</a:t>
            </a:r>
            <a:endParaRPr lang="nl-NL" dirty="0">
              <a:solidFill>
                <a:srgbClr val="0070C0"/>
              </a:solidFill>
            </a:endParaRPr>
          </a:p>
          <a:p>
            <a:pPr lvl="1"/>
            <a:r>
              <a:rPr lang="nl-NL" dirty="0"/>
              <a:t>Voordat de pomp gestart wordt, moet de pomp en de aanzuigleiding volledig met vloeistof gevuld zijn.</a:t>
            </a:r>
          </a:p>
          <a:p>
            <a:pPr lvl="1"/>
            <a:r>
              <a:rPr lang="nl-NL" dirty="0"/>
              <a:t>Als er lucht in de pomp of leiding zit, kan de pomp geen vacuüm creëren en zal hij geen vloeistof verplaatsen.</a:t>
            </a:r>
          </a:p>
          <a:p>
            <a:pPr lvl="1"/>
            <a:endParaRPr lang="nl-NL" dirty="0"/>
          </a:p>
          <a:p>
            <a:pPr indent="0">
              <a:buNone/>
            </a:pPr>
            <a:r>
              <a:rPr lang="nl-NL" b="1" dirty="0">
                <a:solidFill>
                  <a:srgbClr val="0070C0"/>
                </a:solidFill>
              </a:rPr>
              <a:t>Aanzuigen van vloeistof</a:t>
            </a:r>
            <a:endParaRPr lang="nl-NL" dirty="0">
              <a:solidFill>
                <a:srgbClr val="0070C0"/>
              </a:solidFill>
            </a:endParaRPr>
          </a:p>
          <a:p>
            <a:pPr lvl="1"/>
            <a:r>
              <a:rPr lang="nl-NL" dirty="0"/>
              <a:t>De pomp zuigt de vloeistof aan en transporteert deze naar de perszijde.</a:t>
            </a:r>
          </a:p>
          <a:p>
            <a:pPr lvl="1"/>
            <a:r>
              <a:rPr lang="nl-NL" dirty="0"/>
              <a:t>Omdat er geen lucht wordt weggepompt, blijft de vloeistofstroom constant zolang de leiding gevuld blijft.</a:t>
            </a:r>
          </a:p>
          <a:p>
            <a:pPr lvl="1"/>
            <a:endParaRPr lang="nl-NL" dirty="0"/>
          </a:p>
          <a:p>
            <a:pPr indent="0">
              <a:buNone/>
            </a:pPr>
            <a:r>
              <a:rPr lang="nl-NL" b="1" dirty="0">
                <a:solidFill>
                  <a:srgbClr val="0070C0"/>
                </a:solidFill>
              </a:rPr>
              <a:t>Normale werking</a:t>
            </a:r>
            <a:endParaRPr lang="nl-NL" dirty="0">
              <a:solidFill>
                <a:srgbClr val="0070C0"/>
              </a:solidFill>
            </a:endParaRPr>
          </a:p>
          <a:p>
            <a:pPr lvl="1"/>
            <a:r>
              <a:rPr lang="nl-NL" dirty="0"/>
              <a:t>Zodra de pomp draait en gevuld blijft met vloeistof, werkt hij efficiënt en zonder onderbreking.</a:t>
            </a:r>
          </a:p>
          <a:p>
            <a:pPr lvl="1"/>
            <a:r>
              <a:rPr lang="nl-NL" dirty="0"/>
              <a:t>Als er lucht in de pomp komt (bijvoorbeeld door een lekkage of droge leiding), kan de pomp drooglopen en beschadigd raken.</a:t>
            </a:r>
          </a:p>
        </p:txBody>
      </p:sp>
    </p:spTree>
    <p:extLst>
      <p:ext uri="{BB962C8B-B14F-4D97-AF65-F5344CB8AC3E}">
        <p14:creationId xmlns:p14="http://schemas.microsoft.com/office/powerpoint/2010/main" val="42594792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 calcmode="lin" valueType="num">
                                      <p:cBhvr additive="base">
                                        <p:cTn id="1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 calcmode="lin" valueType="num">
                                      <p:cBhvr additive="base">
                                        <p:cTn id="2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171">
                                            <p:txEl>
                                              <p:pRg st="5" end="5"/>
                                            </p:txEl>
                                          </p:spTgt>
                                        </p:tgtEl>
                                        <p:attrNameLst>
                                          <p:attrName>style.visibility</p:attrName>
                                        </p:attrNameLst>
                                      </p:cBhvr>
                                      <p:to>
                                        <p:strVal val="visible"/>
                                      </p:to>
                                    </p:set>
                                    <p:anim calcmode="lin" valueType="num">
                                      <p:cBhvr additive="base">
                                        <p:cTn id="29"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171">
                                            <p:txEl>
                                              <p:pRg st="6" end="6"/>
                                            </p:txEl>
                                          </p:spTgt>
                                        </p:tgtEl>
                                        <p:attrNameLst>
                                          <p:attrName>style.visibility</p:attrName>
                                        </p:attrNameLst>
                                      </p:cBhvr>
                                      <p:to>
                                        <p:strVal val="visible"/>
                                      </p:to>
                                    </p:set>
                                    <p:anim calcmode="lin" valueType="num">
                                      <p:cBhvr additive="base">
                                        <p:cTn id="3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171">
                                            <p:txEl>
                                              <p:pRg st="8" end="8"/>
                                            </p:txEl>
                                          </p:spTgt>
                                        </p:tgtEl>
                                        <p:attrNameLst>
                                          <p:attrName>style.visibility</p:attrName>
                                        </p:attrNameLst>
                                      </p:cBhvr>
                                      <p:to>
                                        <p:strVal val="visible"/>
                                      </p:to>
                                    </p:set>
                                    <p:anim calcmode="lin" valueType="num">
                                      <p:cBhvr additive="base">
                                        <p:cTn id="39"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171">
                                            <p:txEl>
                                              <p:pRg st="9" end="9"/>
                                            </p:txEl>
                                          </p:spTgt>
                                        </p:tgtEl>
                                        <p:attrNameLst>
                                          <p:attrName>style.visibility</p:attrName>
                                        </p:attrNameLst>
                                      </p:cBhvr>
                                      <p:to>
                                        <p:strVal val="visible"/>
                                      </p:to>
                                    </p:set>
                                    <p:anim calcmode="lin" valueType="num">
                                      <p:cBhvr additive="base">
                                        <p:cTn id="45"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171">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171">
                                            <p:txEl>
                                              <p:pRg st="10" end="10"/>
                                            </p:txEl>
                                          </p:spTgt>
                                        </p:tgtEl>
                                        <p:attrNameLst>
                                          <p:attrName>style.visibility</p:attrName>
                                        </p:attrNameLst>
                                      </p:cBhvr>
                                      <p:to>
                                        <p:strVal val="visible"/>
                                      </p:to>
                                    </p:set>
                                    <p:anim calcmode="lin" valueType="num">
                                      <p:cBhvr additive="base">
                                        <p:cTn id="49"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547B4-88A4-5C30-5FB3-803C1BF3280A}"/>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A53943C6-50BA-0F74-493E-EFDB84D00BBE}"/>
              </a:ext>
            </a:extLst>
          </p:cNvPr>
          <p:cNvSpPr>
            <a:spLocks noGrp="1" noChangeArrowheads="1"/>
          </p:cNvSpPr>
          <p:nvPr>
            <p:ph type="title"/>
          </p:nvPr>
        </p:nvSpPr>
        <p:spPr>
          <a:xfrm>
            <a:off x="1079224" y="592001"/>
            <a:ext cx="10604776" cy="996950"/>
          </a:xfrm>
        </p:spPr>
        <p:txBody>
          <a:bodyPr>
            <a:normAutofit fontScale="90000"/>
          </a:bodyPr>
          <a:lstStyle/>
          <a:p>
            <a:r>
              <a:rPr lang="nl-NL" b="1" dirty="0"/>
              <a:t>Hoe werkt een niet-zelfaanzuigende pomp?</a:t>
            </a:r>
          </a:p>
        </p:txBody>
      </p:sp>
      <p:sp>
        <p:nvSpPr>
          <p:cNvPr id="7171" name="Tijdelijke aanduiding voor inhoud 2">
            <a:extLst>
              <a:ext uri="{FF2B5EF4-FFF2-40B4-BE49-F238E27FC236}">
                <a16:creationId xmlns:a16="http://schemas.microsoft.com/office/drawing/2014/main" id="{E6FBF74E-3EF6-6F8A-CE88-82CC31F6DD5E}"/>
              </a:ext>
            </a:extLst>
          </p:cNvPr>
          <p:cNvSpPr>
            <a:spLocks noGrp="1" noChangeArrowheads="1"/>
          </p:cNvSpPr>
          <p:nvPr>
            <p:ph idx="1"/>
          </p:nvPr>
        </p:nvSpPr>
        <p:spPr>
          <a:xfrm>
            <a:off x="1079223" y="1910876"/>
            <a:ext cx="8643897" cy="4738260"/>
          </a:xfrm>
        </p:spPr>
        <p:txBody>
          <a:bodyPr>
            <a:normAutofit lnSpcReduction="10000"/>
          </a:bodyPr>
          <a:lstStyle/>
          <a:p>
            <a:pPr indent="0">
              <a:buNone/>
            </a:pPr>
            <a:r>
              <a:rPr lang="nl-NL" b="1" dirty="0">
                <a:solidFill>
                  <a:srgbClr val="0070C0"/>
                </a:solidFill>
              </a:rPr>
              <a:t>Voordelen van een niet-zelfaanzuigende pomp</a:t>
            </a:r>
          </a:p>
          <a:p>
            <a:pPr indent="0">
              <a:buNone/>
            </a:pPr>
            <a:r>
              <a:rPr lang="nl-NL" dirty="0"/>
              <a:t>✅ </a:t>
            </a:r>
            <a:r>
              <a:rPr lang="nl-NL" b="1" dirty="0"/>
              <a:t>Hoge efficiëntie</a:t>
            </a:r>
            <a:r>
              <a:rPr lang="nl-NL" dirty="0"/>
              <a:t> – Ze hebben een beter rendement dan zelfaanzuigende pompen.</a:t>
            </a:r>
            <a:br>
              <a:rPr lang="nl-NL" dirty="0"/>
            </a:br>
            <a:r>
              <a:rPr lang="nl-NL" dirty="0"/>
              <a:t>✅ </a:t>
            </a:r>
            <a:r>
              <a:rPr lang="nl-NL" b="1" dirty="0"/>
              <a:t>Hoge capaciteit</a:t>
            </a:r>
            <a:r>
              <a:rPr lang="nl-NL" dirty="0"/>
              <a:t> – Ze kunnen grote hoeveelheden vloeistof verplaatsen.</a:t>
            </a:r>
            <a:br>
              <a:rPr lang="nl-NL" dirty="0"/>
            </a:br>
            <a:r>
              <a:rPr lang="nl-NL" dirty="0"/>
              <a:t>✅ </a:t>
            </a:r>
            <a:r>
              <a:rPr lang="nl-NL" b="1" dirty="0"/>
              <a:t>Geschikt voor hoge drukken</a:t>
            </a:r>
            <a:r>
              <a:rPr lang="nl-NL" dirty="0"/>
              <a:t> – Worden vaak gebruikt voor toepassingen met veel weerstand.</a:t>
            </a:r>
          </a:p>
          <a:p>
            <a:pPr indent="0">
              <a:buNone/>
            </a:pPr>
            <a:endParaRPr lang="nl-NL" dirty="0"/>
          </a:p>
          <a:p>
            <a:pPr indent="0">
              <a:buNone/>
            </a:pPr>
            <a:r>
              <a:rPr lang="nl-NL" b="1" dirty="0">
                <a:solidFill>
                  <a:srgbClr val="0070C0"/>
                </a:solidFill>
              </a:rPr>
              <a:t>Nadelen</a:t>
            </a:r>
            <a:endParaRPr lang="nl-NL" dirty="0">
              <a:solidFill>
                <a:srgbClr val="0070C0"/>
              </a:solidFill>
            </a:endParaRPr>
          </a:p>
          <a:p>
            <a:pPr indent="0">
              <a:buNone/>
            </a:pPr>
            <a:r>
              <a:rPr lang="nl-NL" dirty="0"/>
              <a:t>❌ </a:t>
            </a:r>
            <a:r>
              <a:rPr lang="nl-NL" b="1" dirty="0"/>
              <a:t>Moet handmatig gevuld worden</a:t>
            </a:r>
            <a:r>
              <a:rPr lang="nl-NL" dirty="0"/>
              <a:t> voor opstarten.</a:t>
            </a:r>
            <a:br>
              <a:rPr lang="nl-NL" dirty="0"/>
            </a:br>
            <a:r>
              <a:rPr lang="nl-NL" dirty="0"/>
              <a:t>❌ </a:t>
            </a:r>
            <a:r>
              <a:rPr lang="nl-NL" b="1" dirty="0"/>
              <a:t>Kan niet boven het vloeistofniveau geplaatst worden</a:t>
            </a:r>
            <a:r>
              <a:rPr lang="nl-NL" dirty="0"/>
              <a:t> zonder extra hulpmiddelen zoals een voetklep.</a:t>
            </a:r>
            <a:br>
              <a:rPr lang="nl-NL" dirty="0"/>
            </a:br>
            <a:r>
              <a:rPr lang="nl-NL" dirty="0"/>
              <a:t>❌ </a:t>
            </a:r>
            <a:r>
              <a:rPr lang="nl-NL" b="1" dirty="0"/>
              <a:t>Gevoelig voor luchtbellen</a:t>
            </a:r>
            <a:r>
              <a:rPr lang="nl-NL" dirty="0"/>
              <a:t> – Als lucht in de pomp komt, kan hij drooglopen en beschadigd raken.</a:t>
            </a:r>
          </a:p>
        </p:txBody>
      </p:sp>
    </p:spTree>
    <p:extLst>
      <p:ext uri="{BB962C8B-B14F-4D97-AF65-F5344CB8AC3E}">
        <p14:creationId xmlns:p14="http://schemas.microsoft.com/office/powerpoint/2010/main" val="12338857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Soorten pompen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696915"/>
            <a:ext cx="5084184" cy="4952221"/>
          </a:xfrm>
        </p:spPr>
        <p:txBody>
          <a:bodyPr>
            <a:normAutofit/>
          </a:bodyPr>
          <a:lstStyle/>
          <a:p>
            <a:pPr indent="0">
              <a:buNone/>
              <a:defRPr/>
            </a:pPr>
            <a:r>
              <a:rPr lang="nl-NL" dirty="0"/>
              <a:t>Onderscheidt  in 2 types</a:t>
            </a:r>
          </a:p>
          <a:p>
            <a:pPr indent="0">
              <a:buNone/>
              <a:defRPr/>
            </a:pPr>
            <a:endParaRPr lang="nl-NL" dirty="0"/>
          </a:p>
          <a:p>
            <a:pPr marL="342900" indent="-342900">
              <a:defRPr/>
            </a:pPr>
            <a:r>
              <a:rPr lang="nl-NL" dirty="0"/>
              <a:t>Verdringerpompen</a:t>
            </a:r>
          </a:p>
          <a:p>
            <a:pPr marL="342900" indent="-342900">
              <a:defRPr/>
            </a:pPr>
            <a:endParaRPr lang="nl-NL" dirty="0"/>
          </a:p>
          <a:p>
            <a:pPr marL="342900" indent="-342900">
              <a:defRPr/>
            </a:pPr>
            <a:r>
              <a:rPr lang="nl-NL" dirty="0"/>
              <a:t>Centrifugaalpompen</a:t>
            </a:r>
          </a:p>
        </p:txBody>
      </p:sp>
      <p:pic>
        <p:nvPicPr>
          <p:cNvPr id="12290" name="Picture 2" descr="Verdringerpompen - IB Pompen">
            <a:extLst>
              <a:ext uri="{FF2B5EF4-FFF2-40B4-BE49-F238E27FC236}">
                <a16:creationId xmlns:a16="http://schemas.microsoft.com/office/drawing/2014/main" id="{41081061-0C16-4D3C-8732-56F5FC83E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471" y="1202226"/>
            <a:ext cx="4181475"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entrifugaalpomp principe | Sulteq pompen en revisie bv">
            <a:extLst>
              <a:ext uri="{FF2B5EF4-FFF2-40B4-BE49-F238E27FC236}">
                <a16:creationId xmlns:a16="http://schemas.microsoft.com/office/drawing/2014/main" id="{04943A67-3F10-4B1A-A9F6-AE5F84390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2465" y="4244486"/>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2959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290"/>
                                        </p:tgtEl>
                                        <p:attrNameLst>
                                          <p:attrName>style.visibility</p:attrName>
                                        </p:attrNameLst>
                                      </p:cBhvr>
                                      <p:to>
                                        <p:strVal val="visible"/>
                                      </p:to>
                                    </p:set>
                                    <p:anim calcmode="lin" valueType="num">
                                      <p:cBhvr additive="base">
                                        <p:cTn id="17" dur="500" fill="hold"/>
                                        <p:tgtEl>
                                          <p:spTgt spid="12290"/>
                                        </p:tgtEl>
                                        <p:attrNameLst>
                                          <p:attrName>ppt_x</p:attrName>
                                        </p:attrNameLst>
                                      </p:cBhvr>
                                      <p:tavLst>
                                        <p:tav tm="0">
                                          <p:val>
                                            <p:strVal val="#ppt_x"/>
                                          </p:val>
                                        </p:tav>
                                        <p:tav tm="100000">
                                          <p:val>
                                            <p:strVal val="#ppt_x"/>
                                          </p:val>
                                        </p:tav>
                                      </p:tavLst>
                                    </p:anim>
                                    <p:anim calcmode="lin" valueType="num">
                                      <p:cBhvr additive="base">
                                        <p:cTn id="1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 calcmode="lin" valueType="num">
                                      <p:cBhvr additive="base">
                                        <p:cTn id="2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292"/>
                                        </p:tgtEl>
                                        <p:attrNameLst>
                                          <p:attrName>style.visibility</p:attrName>
                                        </p:attrNameLst>
                                      </p:cBhvr>
                                      <p:to>
                                        <p:strVal val="visible"/>
                                      </p:to>
                                    </p:set>
                                    <p:anim calcmode="lin" valueType="num">
                                      <p:cBhvr additive="base">
                                        <p:cTn id="27" dur="500" fill="hold"/>
                                        <p:tgtEl>
                                          <p:spTgt spid="12292"/>
                                        </p:tgtEl>
                                        <p:attrNameLst>
                                          <p:attrName>ppt_x</p:attrName>
                                        </p:attrNameLst>
                                      </p:cBhvr>
                                      <p:tavLst>
                                        <p:tav tm="0">
                                          <p:val>
                                            <p:strVal val="#ppt_x"/>
                                          </p:val>
                                        </p:tav>
                                        <p:tav tm="100000">
                                          <p:val>
                                            <p:strVal val="#ppt_x"/>
                                          </p:val>
                                        </p:tav>
                                      </p:tavLst>
                                    </p:anim>
                                    <p:anim calcmode="lin" valueType="num">
                                      <p:cBhvr additive="base">
                                        <p:cTn id="2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Soorten pompen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lnSpcReduction="10000"/>
          </a:bodyPr>
          <a:lstStyle/>
          <a:p>
            <a:pPr indent="0">
              <a:buNone/>
            </a:pPr>
            <a:r>
              <a:rPr lang="nl-NL" dirty="0"/>
              <a:t>Over het algemeen worden verdringerpompen toegepast daar waar een centrifugaal pomp het medium niet kan verpompen. </a:t>
            </a:r>
          </a:p>
          <a:p>
            <a:pPr indent="0">
              <a:buNone/>
            </a:pPr>
            <a:endParaRPr lang="nl-NL" dirty="0"/>
          </a:p>
          <a:p>
            <a:pPr indent="0">
              <a:buNone/>
            </a:pPr>
            <a:r>
              <a:rPr lang="nl-NL" dirty="0"/>
              <a:t>Dit omdat een centrifugaal pomp minder draaiende delen bevat en dus </a:t>
            </a:r>
            <a:r>
              <a:rPr lang="nl-NL" dirty="0" err="1"/>
              <a:t>onderhouds</a:t>
            </a:r>
            <a:r>
              <a:rPr lang="nl-NL" dirty="0"/>
              <a:t> armer is dan verdringer pompen.</a:t>
            </a:r>
          </a:p>
          <a:p>
            <a:pPr indent="0">
              <a:buNone/>
            </a:pPr>
            <a:endParaRPr lang="nl-NL" dirty="0"/>
          </a:p>
          <a:p>
            <a:pPr indent="0">
              <a:buNone/>
            </a:pPr>
            <a:r>
              <a:rPr lang="nl-NL" dirty="0"/>
              <a:t>Tevens is het rendement van een centrifugaal pomp hoger dan van een verdringerpomp. </a:t>
            </a:r>
          </a:p>
          <a:p>
            <a:pPr indent="0">
              <a:buNone/>
            </a:pPr>
            <a:endParaRPr lang="nl-NL" dirty="0"/>
          </a:p>
          <a:p>
            <a:pPr indent="0">
              <a:buNone/>
            </a:pPr>
            <a:r>
              <a:rPr lang="nl-NL" dirty="0"/>
              <a:t>Een centrifugaal pomp wordt met name belemmerd door de dikte van het te verpompen medium.</a:t>
            </a:r>
          </a:p>
        </p:txBody>
      </p:sp>
    </p:spTree>
    <p:extLst>
      <p:ext uri="{BB962C8B-B14F-4D97-AF65-F5344CB8AC3E}">
        <p14:creationId xmlns:p14="http://schemas.microsoft.com/office/powerpoint/2010/main" val="39621007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Verdringerpompen </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Deze pompen worden gebruikt om vloeistoffen te verplaatsen. Hierbij wordt gebruik gemaakt van een verdringerlichaam. </a:t>
            </a:r>
          </a:p>
          <a:p>
            <a:pPr indent="0">
              <a:buNone/>
              <a:defRPr/>
            </a:pPr>
            <a:endParaRPr lang="nl-NL" dirty="0"/>
          </a:p>
          <a:p>
            <a:pPr indent="0">
              <a:buNone/>
              <a:defRPr/>
            </a:pPr>
            <a:r>
              <a:rPr lang="nl-NL" dirty="0"/>
              <a:t>Een deel van de ruimte in het pomphuis wordt vergroot om vloeistof aan te zuigen en daarna verkleind om de vloeistof weg te persen.</a:t>
            </a:r>
          </a:p>
          <a:p>
            <a:pPr indent="0">
              <a:buNone/>
              <a:defRPr/>
            </a:pPr>
            <a:endParaRPr lang="nl-NL" dirty="0"/>
          </a:p>
          <a:p>
            <a:pPr indent="0">
              <a:buNone/>
              <a:defRPr/>
            </a:pPr>
            <a:r>
              <a:rPr lang="nl-NL" dirty="0"/>
              <a:t>Hierdoor wordt voortdurend een bepaald volume aan vloeistof aangezogen en </a:t>
            </a:r>
            <a:r>
              <a:rPr lang="nl-NL" dirty="0" err="1"/>
              <a:t>weggeperst</a:t>
            </a:r>
            <a:r>
              <a:rPr lang="nl-NL" dirty="0"/>
              <a:t>.</a:t>
            </a:r>
          </a:p>
        </p:txBody>
      </p:sp>
      <p:pic>
        <p:nvPicPr>
          <p:cNvPr id="13314" name="Picture 2" descr="Verdringerpompen - IB Pompen">
            <a:extLst>
              <a:ext uri="{FF2B5EF4-FFF2-40B4-BE49-F238E27FC236}">
                <a16:creationId xmlns:a16="http://schemas.microsoft.com/office/drawing/2014/main" id="{B6D66573-AE27-4394-A73F-DB4FEDE80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171" y="5378328"/>
            <a:ext cx="4181475" cy="109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0344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gtEl>
                                        <p:attrNameLst>
                                          <p:attrName>style.visibility</p:attrName>
                                        </p:attrNameLst>
                                      </p:cBhvr>
                                      <p:to>
                                        <p:strVal val="visible"/>
                                      </p:to>
                                    </p:set>
                                    <p:anim calcmode="lin" valueType="num">
                                      <p:cBhvr additive="base">
                                        <p:cTn id="13" dur="500" fill="hold"/>
                                        <p:tgtEl>
                                          <p:spTgt spid="13314"/>
                                        </p:tgtEl>
                                        <p:attrNameLst>
                                          <p:attrName>ppt_x</p:attrName>
                                        </p:attrNameLst>
                                      </p:cBhvr>
                                      <p:tavLst>
                                        <p:tav tm="0">
                                          <p:val>
                                            <p:strVal val="#ppt_x"/>
                                          </p:val>
                                        </p:tav>
                                        <p:tav tm="100000">
                                          <p:val>
                                            <p:strVal val="#ppt_x"/>
                                          </p:val>
                                        </p:tav>
                                      </p:tavLst>
                                    </p:anim>
                                    <p:anim calcmode="lin" valueType="num">
                                      <p:cBhvr additive="base">
                                        <p:cTn id="14"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Soorten verdringer pompen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dirty="0"/>
              <a:t>plunjerpompen</a:t>
            </a:r>
          </a:p>
          <a:p>
            <a:pPr marL="342900" indent="-342900">
              <a:defRPr/>
            </a:pPr>
            <a:endParaRPr lang="nl-NL" dirty="0"/>
          </a:p>
          <a:p>
            <a:pPr marL="342900" indent="-342900">
              <a:defRPr/>
            </a:pPr>
            <a:r>
              <a:rPr lang="nl-NL" dirty="0"/>
              <a:t>Schroefpompen</a:t>
            </a:r>
          </a:p>
          <a:p>
            <a:pPr marL="342900" indent="-342900">
              <a:defRPr/>
            </a:pPr>
            <a:endParaRPr lang="nl-NL" dirty="0"/>
          </a:p>
          <a:p>
            <a:pPr marL="342900" indent="-342900">
              <a:defRPr/>
            </a:pPr>
            <a:r>
              <a:rPr lang="nl-NL" dirty="0"/>
              <a:t>Wervelstroompompen</a:t>
            </a:r>
          </a:p>
          <a:p>
            <a:pPr marL="342900" indent="-342900">
              <a:defRPr/>
            </a:pPr>
            <a:endParaRPr lang="nl-NL" dirty="0"/>
          </a:p>
          <a:p>
            <a:pPr marL="342900" indent="-342900">
              <a:defRPr/>
            </a:pPr>
            <a:r>
              <a:rPr lang="nl-NL" dirty="0"/>
              <a:t>Vijzelpompen</a:t>
            </a:r>
          </a:p>
          <a:p>
            <a:pPr marL="342900" indent="-342900">
              <a:defRPr/>
            </a:pPr>
            <a:endParaRPr lang="nl-NL" dirty="0"/>
          </a:p>
          <a:p>
            <a:pPr marL="342900" indent="-342900">
              <a:defRPr/>
            </a:pPr>
            <a:r>
              <a:rPr lang="nl-NL" dirty="0"/>
              <a:t>Tandwielpompen </a:t>
            </a:r>
          </a:p>
          <a:p>
            <a:pPr marL="342900" indent="-342900">
              <a:defRPr/>
            </a:pPr>
            <a:endParaRPr lang="nl-NL" dirty="0"/>
          </a:p>
          <a:p>
            <a:pPr marL="342900" indent="-342900">
              <a:defRPr/>
            </a:pPr>
            <a:r>
              <a:rPr lang="nl-NL" dirty="0"/>
              <a:t>Schottenpompen</a:t>
            </a:r>
          </a:p>
          <a:p>
            <a:pPr marL="342900" indent="-342900">
              <a:defRPr/>
            </a:pPr>
            <a:endParaRPr lang="nl-NL" dirty="0"/>
          </a:p>
          <a:p>
            <a:pPr indent="0">
              <a:buNone/>
              <a:defRPr/>
            </a:pPr>
            <a:endParaRPr lang="nl-NL" dirty="0"/>
          </a:p>
        </p:txBody>
      </p:sp>
    </p:spTree>
    <p:extLst>
      <p:ext uri="{BB962C8B-B14F-4D97-AF65-F5344CB8AC3E}">
        <p14:creationId xmlns:p14="http://schemas.microsoft.com/office/powerpoint/2010/main" val="1407573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8" end="8"/>
                                            </p:txEl>
                                          </p:spTgt>
                                        </p:tgtEl>
                                        <p:attrNameLst>
                                          <p:attrName>style.visibility</p:attrName>
                                        </p:attrNameLst>
                                      </p:cBhvr>
                                      <p:to>
                                        <p:strVal val="visible"/>
                                      </p:to>
                                    </p:set>
                                    <p:anim calcmode="lin" valueType="num">
                                      <p:cBhvr additive="base">
                                        <p:cTn id="31"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10" end="10"/>
                                            </p:txEl>
                                          </p:spTgt>
                                        </p:tgtEl>
                                        <p:attrNameLst>
                                          <p:attrName>style.visibility</p:attrName>
                                        </p:attrNameLst>
                                      </p:cBhvr>
                                      <p:to>
                                        <p:strVal val="visible"/>
                                      </p:to>
                                    </p:set>
                                    <p:anim calcmode="lin" valueType="num">
                                      <p:cBhvr additive="base">
                                        <p:cTn id="37"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Plunjerpomp</a:t>
            </a:r>
          </a:p>
        </p:txBody>
      </p:sp>
      <p:pic>
        <p:nvPicPr>
          <p:cNvPr id="2" name="Onlinemedia 1">
            <a:hlinkClick r:id="" action="ppaction://media"/>
            <a:extLst>
              <a:ext uri="{FF2B5EF4-FFF2-40B4-BE49-F238E27FC236}">
                <a16:creationId xmlns:a16="http://schemas.microsoft.com/office/drawing/2014/main" id="{95490867-3F3C-448C-9618-2011E14777D8}"/>
              </a:ext>
            </a:extLst>
          </p:cNvPr>
          <p:cNvPicPr>
            <a:picLocks noGrp="1" noRot="1" noChangeAspect="1"/>
          </p:cNvPicPr>
          <p:nvPr>
            <p:ph idx="1"/>
            <a:videoFile r:link="rId1"/>
          </p:nvPr>
        </p:nvPicPr>
        <p:blipFill>
          <a:blip r:embed="rId4"/>
          <a:stretch>
            <a:fillRect/>
          </a:stretch>
        </p:blipFill>
        <p:spPr>
          <a:xfrm>
            <a:off x="1017196" y="1837189"/>
            <a:ext cx="6628597" cy="3728586"/>
          </a:xfrm>
          <a:prstGeom prst="rect">
            <a:avLst/>
          </a:prstGeom>
        </p:spPr>
      </p:pic>
    </p:spTree>
    <p:extLst>
      <p:ext uri="{BB962C8B-B14F-4D97-AF65-F5344CB8AC3E}">
        <p14:creationId xmlns:p14="http://schemas.microsoft.com/office/powerpoint/2010/main" val="325669946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Zuigerpomp</a:t>
            </a:r>
          </a:p>
        </p:txBody>
      </p:sp>
      <p:pic>
        <p:nvPicPr>
          <p:cNvPr id="2" name="Onlinemedia 1">
            <a:hlinkClick r:id="" action="ppaction://media"/>
            <a:extLst>
              <a:ext uri="{FF2B5EF4-FFF2-40B4-BE49-F238E27FC236}">
                <a16:creationId xmlns:a16="http://schemas.microsoft.com/office/drawing/2014/main" id="{3CF321C5-6EC3-4CF1-925E-8184F4874831}"/>
              </a:ext>
            </a:extLst>
          </p:cNvPr>
          <p:cNvPicPr>
            <a:picLocks noGrp="1" noRot="1" noChangeAspect="1"/>
          </p:cNvPicPr>
          <p:nvPr>
            <p:ph idx="1"/>
            <a:videoFile r:link="rId1"/>
          </p:nvPr>
        </p:nvPicPr>
        <p:blipFill>
          <a:blip r:embed="rId4"/>
          <a:stretch>
            <a:fillRect/>
          </a:stretch>
        </p:blipFill>
        <p:spPr>
          <a:xfrm>
            <a:off x="1047023" y="2004969"/>
            <a:ext cx="6330322" cy="3560806"/>
          </a:xfrm>
          <a:prstGeom prst="rect">
            <a:avLst/>
          </a:prstGeom>
        </p:spPr>
      </p:pic>
    </p:spTree>
    <p:extLst>
      <p:ext uri="{BB962C8B-B14F-4D97-AF65-F5344CB8AC3E}">
        <p14:creationId xmlns:p14="http://schemas.microsoft.com/office/powerpoint/2010/main" val="222511477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Schroefpompen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Een schroefpomp is een pomp voor het verpompen van vloeistoffen.</a:t>
            </a:r>
          </a:p>
          <a:p>
            <a:pPr indent="0">
              <a:buNone/>
              <a:defRPr/>
            </a:pPr>
            <a:endParaRPr lang="nl-NL" dirty="0"/>
          </a:p>
          <a:p>
            <a:pPr indent="0">
              <a:buNone/>
              <a:defRPr/>
            </a:pPr>
            <a:r>
              <a:rPr lang="nl-NL" dirty="0"/>
              <a:t>Een schroefpomp bestaat uit een buis waarin een schroef draait die eruitziet als een scheepsschroef. </a:t>
            </a:r>
          </a:p>
          <a:p>
            <a:pPr indent="0">
              <a:buNone/>
              <a:defRPr/>
            </a:pPr>
            <a:endParaRPr lang="nl-NL" dirty="0"/>
          </a:p>
          <a:p>
            <a:pPr indent="0">
              <a:buNone/>
              <a:defRPr/>
            </a:pPr>
            <a:r>
              <a:rPr lang="nl-NL" dirty="0"/>
              <a:t>Door het ontstane drukverschil komt de vloeistof in beweging. </a:t>
            </a:r>
          </a:p>
          <a:p>
            <a:pPr indent="0">
              <a:buNone/>
              <a:defRPr/>
            </a:pPr>
            <a:endParaRPr lang="nl-NL" dirty="0"/>
          </a:p>
          <a:p>
            <a:pPr indent="0">
              <a:buNone/>
              <a:defRPr/>
            </a:pPr>
            <a:r>
              <a:rPr lang="nl-NL" dirty="0"/>
              <a:t>Meestal is de schroefas verticaal opgesteld en maakt de buis een bocht van 90 graden</a:t>
            </a:r>
          </a:p>
        </p:txBody>
      </p:sp>
      <p:pic>
        <p:nvPicPr>
          <p:cNvPr id="14338" name="Picture 2" descr="Schroefpomp - Wikipedia">
            <a:extLst>
              <a:ext uri="{FF2B5EF4-FFF2-40B4-BE49-F238E27FC236}">
                <a16:creationId xmlns:a16="http://schemas.microsoft.com/office/drawing/2014/main" id="{E73FFBF6-D42E-415F-9386-762CB9120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924" y="4280006"/>
            <a:ext cx="23431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6965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anim calcmode="lin" valueType="num">
                                      <p:cBhvr additive="base">
                                        <p:cTn id="13" dur="500" fill="hold"/>
                                        <p:tgtEl>
                                          <p:spTgt spid="14338"/>
                                        </p:tgtEl>
                                        <p:attrNameLst>
                                          <p:attrName>ppt_x</p:attrName>
                                        </p:attrNameLst>
                                      </p:cBhvr>
                                      <p:tavLst>
                                        <p:tav tm="0">
                                          <p:val>
                                            <p:strVal val="#ppt_x"/>
                                          </p:val>
                                        </p:tav>
                                        <p:tav tm="100000">
                                          <p:val>
                                            <p:strVal val="#ppt_x"/>
                                          </p:val>
                                        </p:tav>
                                      </p:tavLst>
                                    </p:anim>
                                    <p:anim calcmode="lin" valueType="num">
                                      <p:cBhvr additive="base">
                                        <p:cTn id="14"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 calcmode="lin" valueType="num">
                                      <p:cBhvr additive="base">
                                        <p:cTn id="31"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Wervelstroompompen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Wervelstroompompen worden veel gebruikt voor vloeistoffen met grove verontreinigingen, maar ook in de levensmiddelen en papierindustrie.</a:t>
            </a:r>
          </a:p>
          <a:p>
            <a:pPr indent="0">
              <a:buNone/>
              <a:defRPr/>
            </a:pPr>
            <a:endParaRPr lang="nl-NL" dirty="0"/>
          </a:p>
          <a:p>
            <a:pPr indent="0">
              <a:buNone/>
              <a:defRPr/>
            </a:pPr>
            <a:r>
              <a:rPr lang="nl-NL" dirty="0"/>
              <a:t>Veelal is de doorlaat in het pomphuis gelijk aan die van de zuig en persaansluiting, zodat verstoppingen in de pomp nagenoeg uitgesloten zijn.</a:t>
            </a:r>
          </a:p>
        </p:txBody>
      </p:sp>
      <p:pic>
        <p:nvPicPr>
          <p:cNvPr id="15362" name="Picture 2" descr="Wervelstroompomp vortex | Sulteq pompen en revisie bv">
            <a:extLst>
              <a:ext uri="{FF2B5EF4-FFF2-40B4-BE49-F238E27FC236}">
                <a16:creationId xmlns:a16="http://schemas.microsoft.com/office/drawing/2014/main" id="{F702ADF2-CA1F-4D78-9DBB-F9952D709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3939" y="4018818"/>
            <a:ext cx="16002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4146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 calcmode="lin" valueType="num">
                                      <p:cBhvr additive="base">
                                        <p:cTn id="13" dur="500" fill="hold"/>
                                        <p:tgtEl>
                                          <p:spTgt spid="15362"/>
                                        </p:tgtEl>
                                        <p:attrNameLst>
                                          <p:attrName>ppt_x</p:attrName>
                                        </p:attrNameLst>
                                      </p:cBhvr>
                                      <p:tavLst>
                                        <p:tav tm="0">
                                          <p:val>
                                            <p:strVal val="#ppt_x"/>
                                          </p:val>
                                        </p:tav>
                                        <p:tav tm="100000">
                                          <p:val>
                                            <p:strVal val="#ppt_x"/>
                                          </p:val>
                                        </p:tav>
                                      </p:tavLst>
                                    </p:anim>
                                    <p:anim calcmode="lin" valueType="num">
                                      <p:cBhvr additive="base">
                                        <p:cTn id="14"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Vijzelpompen</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000" y="1930662"/>
            <a:ext cx="7740000" cy="4351338"/>
          </a:xfrm>
        </p:spPr>
        <p:txBody>
          <a:bodyPr>
            <a:normAutofit/>
          </a:bodyPr>
          <a:lstStyle/>
          <a:p>
            <a:pPr indent="0">
              <a:buNone/>
            </a:pPr>
            <a:r>
              <a:rPr lang="nl-NL" dirty="0"/>
              <a:t>Een vijzel schroeft het water van laag naar hoog.</a:t>
            </a:r>
          </a:p>
          <a:p>
            <a:pPr indent="0">
              <a:buNone/>
            </a:pPr>
            <a:endParaRPr lang="nl-NL" dirty="0"/>
          </a:p>
          <a:p>
            <a:pPr indent="0">
              <a:buNone/>
            </a:pPr>
            <a:r>
              <a:rPr lang="nl-NL" dirty="0"/>
              <a:t>Een stalen vijzel kan het water 4 tot 5 m opvoeren. Bij grotere opvoerhoogten loopt het rendement terug doordat er water weglekt. </a:t>
            </a:r>
          </a:p>
          <a:p>
            <a:pPr indent="0">
              <a:buNone/>
            </a:pPr>
            <a:endParaRPr lang="nl-NL" dirty="0"/>
          </a:p>
          <a:p>
            <a:pPr indent="0">
              <a:buNone/>
            </a:pPr>
            <a:r>
              <a:rPr lang="nl-NL" dirty="0"/>
              <a:t>Als de vijzel te snel ronddraait wordt het water over de balk (</a:t>
            </a:r>
            <a:r>
              <a:rPr lang="nl-NL" dirty="0" err="1"/>
              <a:t>vijzelas</a:t>
            </a:r>
            <a:r>
              <a:rPr lang="nl-NL" dirty="0"/>
              <a:t>) gegooid en loopt het rendement ook terug</a:t>
            </a:r>
          </a:p>
          <a:p>
            <a:endParaRPr lang="nl-NL" dirty="0"/>
          </a:p>
        </p:txBody>
      </p:sp>
      <p:pic>
        <p:nvPicPr>
          <p:cNvPr id="1028" name="Picture 4" descr="Archimedische schroefpomp | Sulteq pompen en revisie bv">
            <a:extLst>
              <a:ext uri="{FF2B5EF4-FFF2-40B4-BE49-F238E27FC236}">
                <a16:creationId xmlns:a16="http://schemas.microsoft.com/office/drawing/2014/main" id="{391FCA08-994B-4833-94CD-464C1A19E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2984" y="4783016"/>
            <a:ext cx="3609754" cy="1648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65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Tandwielpomp</a:t>
            </a:r>
          </a:p>
        </p:txBody>
      </p:sp>
      <p:pic>
        <p:nvPicPr>
          <p:cNvPr id="2" name="Onlinemedia 1">
            <a:hlinkClick r:id="" action="ppaction://media"/>
            <a:extLst>
              <a:ext uri="{FF2B5EF4-FFF2-40B4-BE49-F238E27FC236}">
                <a16:creationId xmlns:a16="http://schemas.microsoft.com/office/drawing/2014/main" id="{AF225372-C168-489B-BE7A-B079498A07A0}"/>
              </a:ext>
            </a:extLst>
          </p:cNvPr>
          <p:cNvPicPr>
            <a:picLocks noGrp="1" noRot="1" noChangeAspect="1"/>
          </p:cNvPicPr>
          <p:nvPr>
            <p:ph idx="1"/>
            <a:videoFile r:link="rId1"/>
          </p:nvPr>
        </p:nvPicPr>
        <p:blipFill>
          <a:blip r:embed="rId4"/>
          <a:stretch>
            <a:fillRect/>
          </a:stretch>
        </p:blipFill>
        <p:spPr>
          <a:xfrm>
            <a:off x="1079224" y="1911845"/>
            <a:ext cx="6608299" cy="3717168"/>
          </a:xfrm>
          <a:prstGeom prst="rect">
            <a:avLst/>
          </a:prstGeom>
        </p:spPr>
      </p:pic>
    </p:spTree>
    <p:extLst>
      <p:ext uri="{BB962C8B-B14F-4D97-AF65-F5344CB8AC3E}">
        <p14:creationId xmlns:p14="http://schemas.microsoft.com/office/powerpoint/2010/main" val="394492289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Schottenpomp</a:t>
            </a:r>
          </a:p>
        </p:txBody>
      </p:sp>
      <p:pic>
        <p:nvPicPr>
          <p:cNvPr id="2" name="Onlinemedia 1">
            <a:hlinkClick r:id="" action="ppaction://media"/>
            <a:extLst>
              <a:ext uri="{FF2B5EF4-FFF2-40B4-BE49-F238E27FC236}">
                <a16:creationId xmlns:a16="http://schemas.microsoft.com/office/drawing/2014/main" id="{C1F01096-FEB8-4D63-9020-ECB0D11B9C3F}"/>
              </a:ext>
            </a:extLst>
          </p:cNvPr>
          <p:cNvPicPr>
            <a:picLocks noGrp="1" noRot="1" noChangeAspect="1"/>
          </p:cNvPicPr>
          <p:nvPr>
            <p:ph idx="1"/>
            <a:videoFile r:link="rId1"/>
          </p:nvPr>
        </p:nvPicPr>
        <p:blipFill>
          <a:blip r:embed="rId4"/>
          <a:stretch>
            <a:fillRect/>
          </a:stretch>
        </p:blipFill>
        <p:spPr>
          <a:xfrm>
            <a:off x="1047023" y="1669409"/>
            <a:ext cx="6926873" cy="3896366"/>
          </a:xfrm>
          <a:prstGeom prst="rect">
            <a:avLst/>
          </a:prstGeom>
        </p:spPr>
      </p:pic>
    </p:spTree>
    <p:extLst>
      <p:ext uri="{BB962C8B-B14F-4D97-AF65-F5344CB8AC3E}">
        <p14:creationId xmlns:p14="http://schemas.microsoft.com/office/powerpoint/2010/main" val="66220277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a:xfrm>
            <a:off x="756000" y="576000"/>
            <a:ext cx="9036000" cy="1080000"/>
          </a:xfrm>
        </p:spPr>
        <p:txBody>
          <a:bodyPr/>
          <a:lstStyle/>
          <a:p>
            <a:r>
              <a:rPr lang="nl-NL" dirty="0"/>
              <a:t>Centrifugaalpompen</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000" y="1930662"/>
            <a:ext cx="7740000" cy="4351338"/>
          </a:xfrm>
        </p:spPr>
        <p:txBody>
          <a:bodyPr>
            <a:normAutofit fontScale="92500" lnSpcReduction="10000"/>
          </a:bodyPr>
          <a:lstStyle/>
          <a:p>
            <a:pPr indent="0">
              <a:buNone/>
            </a:pPr>
            <a:r>
              <a:rPr lang="nl-NL" dirty="0"/>
              <a:t>De belangrijkste pompen in tuinbouw</a:t>
            </a:r>
          </a:p>
          <a:p>
            <a:pPr indent="0">
              <a:buNone/>
            </a:pPr>
            <a:endParaRPr lang="nl-NL" dirty="0"/>
          </a:p>
          <a:p>
            <a:pPr indent="0">
              <a:buNone/>
            </a:pPr>
            <a:r>
              <a:rPr lang="nl-NL" dirty="0"/>
              <a:t>Centrifugaal pompen maken gebruik van een waaier die radiaal en axiaal geplaatst kan zijn. De waaier draait in het pomphuis rond. Dit pomphuis heeft de vorm van een slakkenhuis en wordt daarom ook wel slakkenhuis genoemd. </a:t>
            </a:r>
          </a:p>
          <a:p>
            <a:pPr indent="0">
              <a:buNone/>
            </a:pPr>
            <a:endParaRPr lang="nl-NL" dirty="0"/>
          </a:p>
          <a:p>
            <a:pPr indent="0">
              <a:buNone/>
            </a:pPr>
            <a:r>
              <a:rPr lang="nl-NL" dirty="0"/>
              <a:t>Op het pomphuis is een zuigleiding aangesloten. Via deze zuigleiding wordt er vloeistof in het midden van de waaier gebracht. De waaier die in het hart van het pomphuis is geplaatst draait heel hard om zijn as en slingert daarmee de vloeistof  via de schoepen naar de buitenkant van het pomphuis.</a:t>
            </a:r>
          </a:p>
          <a:p>
            <a:pPr indent="0">
              <a:buNone/>
            </a:pPr>
            <a:endParaRPr lang="nl-NL" dirty="0"/>
          </a:p>
        </p:txBody>
      </p:sp>
      <p:pic>
        <p:nvPicPr>
          <p:cNvPr id="7172" name="Picture 4" descr="Centrifugaalpomp Werking | Uitleg | Voordelen - Industrial Pump Group">
            <a:extLst>
              <a:ext uri="{FF2B5EF4-FFF2-40B4-BE49-F238E27FC236}">
                <a16:creationId xmlns:a16="http://schemas.microsoft.com/office/drawing/2014/main" id="{EF1CCF9F-B905-4EC4-AC4A-991648A05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0925" y="878931"/>
            <a:ext cx="25050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81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additive="base">
                                        <p:cTn id="13" dur="500" fill="hold"/>
                                        <p:tgtEl>
                                          <p:spTgt spid="7172"/>
                                        </p:tgtEl>
                                        <p:attrNameLst>
                                          <p:attrName>ppt_x</p:attrName>
                                        </p:attrNameLst>
                                      </p:cBhvr>
                                      <p:tavLst>
                                        <p:tav tm="0">
                                          <p:val>
                                            <p:strVal val="#ppt_x"/>
                                          </p:val>
                                        </p:tav>
                                        <p:tav tm="100000">
                                          <p:val>
                                            <p:strVal val="#ppt_x"/>
                                          </p:val>
                                        </p:tav>
                                      </p:tavLst>
                                    </p:anim>
                                    <p:anim calcmode="lin" valueType="num">
                                      <p:cBhvr additive="base">
                                        <p:cTn id="14"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Centrifugaalpompen</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000" y="1930662"/>
            <a:ext cx="7740000" cy="4351338"/>
          </a:xfrm>
        </p:spPr>
        <p:txBody>
          <a:bodyPr>
            <a:normAutofit/>
          </a:bodyPr>
          <a:lstStyle/>
          <a:p>
            <a:pPr indent="0">
              <a:buNone/>
            </a:pPr>
            <a:r>
              <a:rPr lang="nl-NL" dirty="0"/>
              <a:t>De snelheid waarmee de waaier ronddraait zorgt er voor dat de vloeistof onder hoge druk komt te staan. De vloeistof verlaat het pomphuis via een persleiding.</a:t>
            </a:r>
          </a:p>
          <a:p>
            <a:pPr indent="0">
              <a:buNone/>
            </a:pPr>
            <a:endParaRPr lang="nl-NL" dirty="0"/>
          </a:p>
          <a:p>
            <a:pPr indent="0">
              <a:buNone/>
            </a:pPr>
            <a:r>
              <a:rPr lang="nl-NL" dirty="0"/>
              <a:t>Doordat de vloeistof via de persleiding uit het pomphuis verdwijnt ontstaat een zuigende werking. Deze zuigende werking zorgt er voor dat hetzelfde volume aan vloeistof wordt aangetrokken naar het middelpunt van het pomphuis via de zuigleiding.</a:t>
            </a:r>
          </a:p>
          <a:p>
            <a:pPr indent="0">
              <a:buNone/>
            </a:pPr>
            <a:endParaRPr lang="nl-NL" dirty="0"/>
          </a:p>
          <a:p>
            <a:pPr indent="0">
              <a:buNone/>
            </a:pPr>
            <a:endParaRPr lang="nl-NL" dirty="0"/>
          </a:p>
        </p:txBody>
      </p:sp>
      <p:pic>
        <p:nvPicPr>
          <p:cNvPr id="5122" name="Picture 2" descr="Centrifugaalpomp">
            <a:extLst>
              <a:ext uri="{FF2B5EF4-FFF2-40B4-BE49-F238E27FC236}">
                <a16:creationId xmlns:a16="http://schemas.microsoft.com/office/drawing/2014/main" id="{0A7C0F12-DFD8-42B5-872E-53D610E6D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5835" y="4106331"/>
            <a:ext cx="30861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17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900114"/>
            <a:ext cx="7886700" cy="996950"/>
          </a:xfrm>
        </p:spPr>
        <p:txBody>
          <a:bodyPr/>
          <a:lstStyle/>
          <a:p>
            <a:pPr eaLnBrk="1" hangingPunct="1"/>
            <a:r>
              <a:rPr lang="nl-NL" altLang="nl-NL" b="1" dirty="0"/>
              <a:t>Pompen </a:t>
            </a:r>
          </a:p>
        </p:txBody>
      </p:sp>
      <p:pic>
        <p:nvPicPr>
          <p:cNvPr id="6146" name="Picture 2" descr="Lowara pompen Nederland">
            <a:extLst>
              <a:ext uri="{FF2B5EF4-FFF2-40B4-BE49-F238E27FC236}">
                <a16:creationId xmlns:a16="http://schemas.microsoft.com/office/drawing/2014/main" id="{97A20927-71FE-4FC9-B1C7-AF5A4D7D4E8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5827" y="2038525"/>
            <a:ext cx="9195873" cy="283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291533"/>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Werking centrifugaalpomp</a:t>
            </a:r>
          </a:p>
        </p:txBody>
      </p:sp>
      <p:pic>
        <p:nvPicPr>
          <p:cNvPr id="4" name="Onlinemedia 3">
            <a:hlinkClick r:id="" action="ppaction://media"/>
            <a:extLst>
              <a:ext uri="{FF2B5EF4-FFF2-40B4-BE49-F238E27FC236}">
                <a16:creationId xmlns:a16="http://schemas.microsoft.com/office/drawing/2014/main" id="{B7E370C1-34E6-4751-A580-8CCA3F396E1A}"/>
              </a:ext>
            </a:extLst>
          </p:cNvPr>
          <p:cNvPicPr>
            <a:picLocks noGrp="1" noRot="1" noChangeAspect="1"/>
          </p:cNvPicPr>
          <p:nvPr>
            <p:ph idx="1"/>
            <a:videoFile r:link="rId1"/>
          </p:nvPr>
        </p:nvPicPr>
        <p:blipFill>
          <a:blip r:embed="rId3"/>
          <a:stretch>
            <a:fillRect/>
          </a:stretch>
        </p:blipFill>
        <p:spPr>
          <a:xfrm>
            <a:off x="1081938" y="1988191"/>
            <a:ext cx="7307742" cy="4110605"/>
          </a:xfrm>
          <a:prstGeom prst="rect">
            <a:avLst/>
          </a:prstGeom>
        </p:spPr>
      </p:pic>
    </p:spTree>
    <p:extLst>
      <p:ext uri="{BB962C8B-B14F-4D97-AF65-F5344CB8AC3E}">
        <p14:creationId xmlns:p14="http://schemas.microsoft.com/office/powerpoint/2010/main" val="1375477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Waaiers centrifugaalpomp</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000" y="1930662"/>
            <a:ext cx="7740000" cy="4351338"/>
          </a:xfrm>
        </p:spPr>
        <p:txBody>
          <a:bodyPr>
            <a:normAutofit/>
          </a:bodyPr>
          <a:lstStyle/>
          <a:p>
            <a:pPr indent="0">
              <a:buNone/>
            </a:pPr>
            <a:r>
              <a:rPr lang="nl-NL" dirty="0"/>
              <a:t>Er zijn verschillende soorten waaiertypes. Elke waaiertype heeft haar eigen voor en nadelen op het gebied van rendement en mogelijkheid om vaste en vloeibare vloeistoffen te verpompen. </a:t>
            </a:r>
          </a:p>
          <a:p>
            <a:pPr indent="0">
              <a:buNone/>
            </a:pPr>
            <a:endParaRPr lang="nl-NL" dirty="0"/>
          </a:p>
          <a:p>
            <a:pPr indent="0">
              <a:buNone/>
            </a:pPr>
            <a:r>
              <a:rPr lang="nl-NL" dirty="0"/>
              <a:t>De waaierdiameter in combinatie met het toerental bepaald de opvoerhoogte (pompdruk) van de pomp.</a:t>
            </a:r>
          </a:p>
          <a:p>
            <a:pPr indent="0">
              <a:buNone/>
            </a:pPr>
            <a:endParaRPr lang="nl-NL" dirty="0"/>
          </a:p>
        </p:txBody>
      </p:sp>
    </p:spTree>
    <p:extLst>
      <p:ext uri="{BB962C8B-B14F-4D97-AF65-F5344CB8AC3E}">
        <p14:creationId xmlns:p14="http://schemas.microsoft.com/office/powerpoint/2010/main" val="194196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Gesloten waaier</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000" y="1930662"/>
            <a:ext cx="7740000" cy="4351338"/>
          </a:xfrm>
        </p:spPr>
        <p:txBody>
          <a:bodyPr/>
          <a:lstStyle/>
          <a:p>
            <a:pPr indent="0">
              <a:buNone/>
            </a:pPr>
            <a:r>
              <a:rPr lang="nl-NL" dirty="0"/>
              <a:t>Bij gesloten waaier zijn de schoepen geplaatst tussen twee zijwanden. Hierdoor zal interne lekkage tot een minimum worden beperkt en wordt daardoor een maximaal rendement behaald. </a:t>
            </a:r>
          </a:p>
          <a:p>
            <a:pPr indent="0">
              <a:buNone/>
            </a:pPr>
            <a:endParaRPr lang="nl-NL" dirty="0"/>
          </a:p>
          <a:p>
            <a:pPr indent="0">
              <a:buNone/>
            </a:pPr>
            <a:r>
              <a:rPr lang="nl-NL" dirty="0"/>
              <a:t>Een nadeel van een gesloten waaier is dat deze slecht vaste bestandsdelen kan verpompen. Naast het hoge rendement kan een gesloten waaier ook een hoge druk en hoge capaciteit verpompen</a:t>
            </a:r>
          </a:p>
          <a:p>
            <a:pPr indent="0">
              <a:buNone/>
            </a:pPr>
            <a:endParaRPr lang="nl-NL" dirty="0"/>
          </a:p>
        </p:txBody>
      </p:sp>
      <p:pic>
        <p:nvPicPr>
          <p:cNvPr id="2050" name="Picture 2" descr="Gesloten waaier centrifugaal pomp">
            <a:extLst>
              <a:ext uri="{FF2B5EF4-FFF2-40B4-BE49-F238E27FC236}">
                <a16:creationId xmlns:a16="http://schemas.microsoft.com/office/drawing/2014/main" id="{5F66C3B1-7B08-45DA-B930-086EB2ACB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374" y="4639113"/>
            <a:ext cx="3234031" cy="164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60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Open waaier</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000" y="1930662"/>
            <a:ext cx="7740000" cy="4351338"/>
          </a:xfrm>
        </p:spPr>
        <p:txBody>
          <a:bodyPr>
            <a:normAutofit/>
          </a:bodyPr>
          <a:lstStyle/>
          <a:p>
            <a:pPr indent="0">
              <a:buNone/>
            </a:pPr>
            <a:r>
              <a:rPr lang="nl-NL" dirty="0"/>
              <a:t>Een open waaier is speciaal ontwikkeld voor het verpompen van vaste bestandsdelen. </a:t>
            </a:r>
          </a:p>
          <a:p>
            <a:pPr indent="0">
              <a:buNone/>
            </a:pPr>
            <a:endParaRPr lang="nl-NL" dirty="0"/>
          </a:p>
          <a:p>
            <a:pPr indent="0">
              <a:buNone/>
            </a:pPr>
            <a:r>
              <a:rPr lang="nl-NL" dirty="0"/>
              <a:t>Doordat de waaier-schoepen niet tussen zijwanden geplaatst is kan deze open waaier zeer goed vaste bestandsdelen verpompen.</a:t>
            </a:r>
          </a:p>
          <a:p>
            <a:pPr indent="0">
              <a:buNone/>
            </a:pPr>
            <a:endParaRPr lang="nl-NL" dirty="0"/>
          </a:p>
          <a:p>
            <a:pPr indent="0">
              <a:buNone/>
            </a:pPr>
            <a:r>
              <a:rPr lang="nl-NL" dirty="0"/>
              <a:t>De zijwanden worden bij een open waaier vervangen door een voorslijtplaat en een </a:t>
            </a:r>
            <a:r>
              <a:rPr lang="nl-NL" dirty="0" err="1"/>
              <a:t>achterslijtplaat</a:t>
            </a:r>
            <a:r>
              <a:rPr lang="nl-NL" dirty="0"/>
              <a:t>, en zijn tegen het pomphuis en </a:t>
            </a:r>
            <a:r>
              <a:rPr lang="nl-NL" dirty="0" err="1"/>
              <a:t>achterdeksel</a:t>
            </a:r>
            <a:r>
              <a:rPr lang="nl-NL" dirty="0"/>
              <a:t> geplaatst.</a:t>
            </a:r>
            <a:br>
              <a:rPr lang="nl-NL" dirty="0"/>
            </a:br>
            <a:endParaRPr lang="nl-NL" dirty="0"/>
          </a:p>
        </p:txBody>
      </p:sp>
      <p:pic>
        <p:nvPicPr>
          <p:cNvPr id="3074" name="Picture 2" descr="Open waaier centrifugaal pomp">
            <a:extLst>
              <a:ext uri="{FF2B5EF4-FFF2-40B4-BE49-F238E27FC236}">
                <a16:creationId xmlns:a16="http://schemas.microsoft.com/office/drawing/2014/main" id="{D933CFED-E545-49B2-86C1-61285D44F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6851" y="4504888"/>
            <a:ext cx="2297859" cy="158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9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Half open waaier</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000" y="1930662"/>
            <a:ext cx="7740000" cy="4351338"/>
          </a:xfrm>
        </p:spPr>
        <p:txBody>
          <a:bodyPr>
            <a:normAutofit lnSpcReduction="10000"/>
          </a:bodyPr>
          <a:lstStyle/>
          <a:p>
            <a:pPr indent="0">
              <a:buNone/>
            </a:pPr>
            <a:r>
              <a:rPr lang="nl-NL" dirty="0"/>
              <a:t>Een half open waaier is een combinatie van een open waaier en een gesloten waaier. </a:t>
            </a:r>
          </a:p>
          <a:p>
            <a:pPr indent="0">
              <a:buNone/>
            </a:pPr>
            <a:endParaRPr lang="nl-NL" dirty="0"/>
          </a:p>
          <a:p>
            <a:pPr indent="0">
              <a:buNone/>
            </a:pPr>
            <a:r>
              <a:rPr lang="nl-NL" dirty="0"/>
              <a:t>Het rendement is dus beter dan een open waaier maar slechter dan een gesloten waaier. </a:t>
            </a:r>
          </a:p>
          <a:p>
            <a:pPr indent="0">
              <a:buNone/>
            </a:pPr>
            <a:endParaRPr lang="nl-NL" dirty="0"/>
          </a:p>
          <a:p>
            <a:pPr indent="0">
              <a:buNone/>
            </a:pPr>
            <a:r>
              <a:rPr lang="nl-NL" dirty="0"/>
              <a:t>Tevens kan de half open waaier minder vaste bestandsdelen verpompen dan een open waaier, maar meer dan bij een gesloten waaier.</a:t>
            </a:r>
          </a:p>
          <a:p>
            <a:pPr indent="0">
              <a:buNone/>
            </a:pPr>
            <a:endParaRPr lang="nl-NL" dirty="0"/>
          </a:p>
          <a:p>
            <a:pPr indent="0">
              <a:buNone/>
            </a:pPr>
            <a:r>
              <a:rPr lang="nl-NL" dirty="0"/>
              <a:t>De half open waaier is daardoor een overgang tussen de open waaier en de gesloten waaier.</a:t>
            </a:r>
          </a:p>
          <a:p>
            <a:pPr indent="0">
              <a:buNone/>
            </a:pPr>
            <a:endParaRPr lang="nl-NL" dirty="0"/>
          </a:p>
        </p:txBody>
      </p:sp>
      <p:pic>
        <p:nvPicPr>
          <p:cNvPr id="4098" name="Picture 2" descr="Halfopenwaaier centrifugaal pomp">
            <a:extLst>
              <a:ext uri="{FF2B5EF4-FFF2-40B4-BE49-F238E27FC236}">
                <a16:creationId xmlns:a16="http://schemas.microsoft.com/office/drawing/2014/main" id="{5D5E6965-B9EC-44C2-A4B6-F62E4D9E7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4338" y="4370664"/>
            <a:ext cx="2424666" cy="191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28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err="1"/>
              <a:t>Hyfrofoorpomp</a:t>
            </a:r>
            <a:endParaRPr lang="nl-NL" dirty="0"/>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000" y="1930662"/>
            <a:ext cx="7740000" cy="4351338"/>
          </a:xfrm>
        </p:spPr>
        <p:txBody>
          <a:bodyPr>
            <a:normAutofit/>
          </a:bodyPr>
          <a:lstStyle/>
          <a:p>
            <a:pPr indent="0">
              <a:buNone/>
            </a:pPr>
            <a:r>
              <a:rPr lang="nl-NL" b="1" dirty="0"/>
              <a:t>Wat is een hydrofoorpomp?</a:t>
            </a:r>
          </a:p>
          <a:p>
            <a:pPr indent="0">
              <a:buNone/>
            </a:pPr>
            <a:endParaRPr lang="nl-NL" b="1" dirty="0"/>
          </a:p>
          <a:p>
            <a:pPr indent="0">
              <a:buNone/>
            </a:pPr>
            <a:r>
              <a:rPr lang="nl-NL" dirty="0"/>
              <a:t>Een hydrofoorpomp is een pomp die ervoor zorgt dat er waterdruk op een leiding komt. </a:t>
            </a:r>
          </a:p>
          <a:p>
            <a:pPr indent="0">
              <a:buNone/>
            </a:pPr>
            <a:endParaRPr lang="nl-NL" dirty="0"/>
          </a:p>
          <a:p>
            <a:pPr indent="0">
              <a:buNone/>
            </a:pPr>
            <a:r>
              <a:rPr lang="nl-NL" dirty="0"/>
              <a:t>Een hydrofoorpomp zuigt zelf water aan vanuit een bron, sloot, vijver, kanaal of rivier. </a:t>
            </a:r>
          </a:p>
          <a:p>
            <a:pPr indent="0">
              <a:buNone/>
            </a:pPr>
            <a:endParaRPr lang="nl-NL" dirty="0"/>
          </a:p>
          <a:p>
            <a:pPr indent="0">
              <a:buNone/>
            </a:pPr>
            <a:r>
              <a:rPr lang="nl-NL" dirty="0"/>
              <a:t>Vervolgens wordt met behulp van de hydrofoorpomp de waterdruk opgevoerd, zodat het water onder hoge druk kan worden gebruikt.</a:t>
            </a:r>
          </a:p>
          <a:p>
            <a:pPr indent="0">
              <a:buNone/>
            </a:pPr>
            <a:endParaRPr lang="nl-NL" dirty="0"/>
          </a:p>
        </p:txBody>
      </p:sp>
      <p:pic>
        <p:nvPicPr>
          <p:cNvPr id="16386" name="Picture 2" descr="Pedrollo Hydrofresh Hydrofoorpomp voor slechts €397.00 - Tuin &amp; Water">
            <a:extLst>
              <a:ext uri="{FF2B5EF4-FFF2-40B4-BE49-F238E27FC236}">
                <a16:creationId xmlns:a16="http://schemas.microsoft.com/office/drawing/2014/main" id="{44AF39C3-4A32-4F8C-A3E2-D2F19413D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0862" y="863862"/>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46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6"/>
                                        </p:tgtEl>
                                        <p:attrNameLst>
                                          <p:attrName>style.visibility</p:attrName>
                                        </p:attrNameLst>
                                      </p:cBhvr>
                                      <p:to>
                                        <p:strVal val="visible"/>
                                      </p:to>
                                    </p:set>
                                    <p:anim calcmode="lin" valueType="num">
                                      <p:cBhvr additive="base">
                                        <p:cTn id="25" dur="500" fill="hold"/>
                                        <p:tgtEl>
                                          <p:spTgt spid="16386"/>
                                        </p:tgtEl>
                                        <p:attrNameLst>
                                          <p:attrName>ppt_x</p:attrName>
                                        </p:attrNameLst>
                                      </p:cBhvr>
                                      <p:tavLst>
                                        <p:tav tm="0">
                                          <p:val>
                                            <p:strVal val="#ppt_x"/>
                                          </p:val>
                                        </p:tav>
                                        <p:tav tm="100000">
                                          <p:val>
                                            <p:strVal val="#ppt_x"/>
                                          </p:val>
                                        </p:tav>
                                      </p:tavLst>
                                    </p:anim>
                                    <p:anim calcmode="lin" valueType="num">
                                      <p:cBhvr additive="base">
                                        <p:cTn id="26"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err="1"/>
              <a:t>Hyfrofoorpomp</a:t>
            </a:r>
            <a:endParaRPr lang="nl-NL" dirty="0"/>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000" y="1930662"/>
            <a:ext cx="7740000" cy="4351338"/>
          </a:xfrm>
        </p:spPr>
        <p:txBody>
          <a:bodyPr>
            <a:normAutofit/>
          </a:bodyPr>
          <a:lstStyle/>
          <a:p>
            <a:pPr indent="0">
              <a:buNone/>
            </a:pPr>
            <a:r>
              <a:rPr lang="nl-NL" dirty="0"/>
              <a:t>Het is natuurkundig niet mogelijk om dieper dan 8 meter aan te zuigen. </a:t>
            </a:r>
          </a:p>
          <a:p>
            <a:pPr indent="0">
              <a:buNone/>
            </a:pPr>
            <a:endParaRPr lang="nl-NL" dirty="0"/>
          </a:p>
          <a:p>
            <a:pPr indent="0">
              <a:buNone/>
            </a:pPr>
            <a:r>
              <a:rPr lang="nl-NL" dirty="0"/>
              <a:t>Uiteraard kunt u wel verder dan 8 meter aanzuigen, zolang dit maar horizontaal gebeurt.</a:t>
            </a:r>
          </a:p>
          <a:p>
            <a:pPr indent="0">
              <a:buNone/>
            </a:pPr>
            <a:endParaRPr lang="nl-NL" dirty="0"/>
          </a:p>
          <a:p>
            <a:pPr indent="0">
              <a:buNone/>
            </a:pPr>
            <a:endParaRPr lang="nl-NL" dirty="0"/>
          </a:p>
          <a:p>
            <a:pPr indent="0">
              <a:buNone/>
            </a:pPr>
            <a:r>
              <a:rPr lang="nl-NL" dirty="0"/>
              <a:t>Een hydrofoorpomp wordt ook een </a:t>
            </a:r>
            <a:r>
              <a:rPr lang="nl-NL" dirty="0" err="1"/>
              <a:t>drukverhogende</a:t>
            </a:r>
            <a:r>
              <a:rPr lang="nl-NL" dirty="0"/>
              <a:t> pomp of kortweg hydrofoor genoemd.</a:t>
            </a:r>
          </a:p>
          <a:p>
            <a:pPr indent="0">
              <a:buNone/>
            </a:pPr>
            <a:endParaRPr lang="nl-NL" dirty="0"/>
          </a:p>
        </p:txBody>
      </p:sp>
    </p:spTree>
    <p:extLst>
      <p:ext uri="{BB962C8B-B14F-4D97-AF65-F5344CB8AC3E}">
        <p14:creationId xmlns:p14="http://schemas.microsoft.com/office/powerpoint/2010/main" val="378747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Hydrofoorpomp</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000" y="1930662"/>
            <a:ext cx="8706782" cy="4351338"/>
          </a:xfrm>
        </p:spPr>
        <p:txBody>
          <a:bodyPr/>
          <a:lstStyle/>
          <a:p>
            <a:pPr indent="0">
              <a:buNone/>
            </a:pPr>
            <a:r>
              <a:rPr lang="nl-NL" dirty="0"/>
              <a:t>Een hydrofoorpomp wordt gebruikt in situaties waarbij er altijd druk op een waterleiding of slang moet staan. Denk hierbij aan regenwatersystemen of aan beregeningssystemen.</a:t>
            </a:r>
          </a:p>
          <a:p>
            <a:endParaRPr lang="nl-NL" dirty="0"/>
          </a:p>
          <a:p>
            <a:endParaRPr lang="nl-NL" dirty="0"/>
          </a:p>
          <a:p>
            <a:pPr indent="0">
              <a:buNone/>
            </a:pPr>
            <a:r>
              <a:rPr lang="nl-NL" dirty="0"/>
              <a:t>Deze pomp zorgt er namelijk voor dat bij een </a:t>
            </a:r>
            <a:r>
              <a:rPr lang="nl-NL" dirty="0" err="1"/>
              <a:t>drukval</a:t>
            </a:r>
            <a:r>
              <a:rPr lang="nl-NL" dirty="0"/>
              <a:t>, de druk en het water automatisch weer wordt aangevuld.</a:t>
            </a:r>
          </a:p>
          <a:p>
            <a:pPr indent="0">
              <a:buNone/>
            </a:pPr>
            <a:endParaRPr lang="nl-NL" dirty="0"/>
          </a:p>
        </p:txBody>
      </p:sp>
    </p:spTree>
    <p:extLst>
      <p:ext uri="{BB962C8B-B14F-4D97-AF65-F5344CB8AC3E}">
        <p14:creationId xmlns:p14="http://schemas.microsoft.com/office/powerpoint/2010/main" val="269454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Hydrofoorpomp</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5862" y="1656000"/>
            <a:ext cx="7740000" cy="4351338"/>
          </a:xfrm>
        </p:spPr>
        <p:txBody>
          <a:bodyPr>
            <a:normAutofit/>
          </a:bodyPr>
          <a:lstStyle/>
          <a:p>
            <a:pPr indent="0">
              <a:buNone/>
            </a:pPr>
            <a:r>
              <a:rPr lang="nl-NL" dirty="0"/>
              <a:t>Een hydrofoorpomp is verkrijgbaar in 3 verschillende varianten:</a:t>
            </a:r>
          </a:p>
          <a:p>
            <a:pPr indent="0">
              <a:buNone/>
            </a:pPr>
            <a:endParaRPr lang="nl-NL" dirty="0"/>
          </a:p>
          <a:p>
            <a:pPr marL="342900" indent="-342900"/>
            <a:r>
              <a:rPr lang="nl-NL" dirty="0"/>
              <a:t>Met drukschakelaar</a:t>
            </a:r>
          </a:p>
          <a:p>
            <a:pPr marL="342900" indent="-342900"/>
            <a:endParaRPr lang="nl-NL" dirty="0"/>
          </a:p>
          <a:p>
            <a:pPr marL="342900" indent="-342900"/>
            <a:r>
              <a:rPr lang="nl-NL" dirty="0"/>
              <a:t>Met drukvat</a:t>
            </a:r>
          </a:p>
          <a:p>
            <a:pPr marL="342900" indent="-342900"/>
            <a:endParaRPr lang="nl-NL" dirty="0"/>
          </a:p>
          <a:p>
            <a:pPr marL="342900" indent="-342900"/>
            <a:r>
              <a:rPr lang="nl-NL" dirty="0"/>
              <a:t>Frequentieregelaar </a:t>
            </a:r>
          </a:p>
          <a:p>
            <a:pPr indent="0">
              <a:buNone/>
            </a:pPr>
            <a:endParaRPr lang="nl-NL" dirty="0"/>
          </a:p>
          <a:p>
            <a:pPr indent="0">
              <a:buNone/>
            </a:pPr>
            <a:endParaRPr lang="nl-NL" dirty="0"/>
          </a:p>
        </p:txBody>
      </p:sp>
      <p:pic>
        <p:nvPicPr>
          <p:cNvPr id="17410" name="Picture 2" descr="Pedrollo Hydrofresh Hydrofoorpomp voor slechts €397.00 - Tuin &amp; Water">
            <a:extLst>
              <a:ext uri="{FF2B5EF4-FFF2-40B4-BE49-F238E27FC236}">
                <a16:creationId xmlns:a16="http://schemas.microsoft.com/office/drawing/2014/main" id="{991BCC42-5701-49B2-B7EB-32CB852E5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707" y="236220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DAB Jet 251 T-P hydrofoorpomp 400V">
            <a:extLst>
              <a:ext uri="{FF2B5EF4-FFF2-40B4-BE49-F238E27FC236}">
                <a16:creationId xmlns:a16="http://schemas.microsoft.com/office/drawing/2014/main" id="{5F75021D-124C-44BB-A34A-684CE185B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3013" y="359752"/>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MPI normaalzuigende hydrofoor, MPI pomp BMP90-5 I, Coelbo frequentieregeling  Speedmatic Easy 12MM - Wildkamp.nl">
            <a:extLst>
              <a:ext uri="{FF2B5EF4-FFF2-40B4-BE49-F238E27FC236}">
                <a16:creationId xmlns:a16="http://schemas.microsoft.com/office/drawing/2014/main" id="{8C1EEFA5-3295-403E-824A-EB70607B78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8077" y="435512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08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additive="base">
                                        <p:cTn id="19" dur="500" fill="hold"/>
                                        <p:tgtEl>
                                          <p:spTgt spid="17412"/>
                                        </p:tgtEl>
                                        <p:attrNameLst>
                                          <p:attrName>ppt_x</p:attrName>
                                        </p:attrNameLst>
                                      </p:cBhvr>
                                      <p:tavLst>
                                        <p:tav tm="0">
                                          <p:val>
                                            <p:strVal val="#ppt_x"/>
                                          </p:val>
                                        </p:tav>
                                        <p:tav tm="100000">
                                          <p:val>
                                            <p:strVal val="#ppt_x"/>
                                          </p:val>
                                        </p:tav>
                                      </p:tavLst>
                                    </p:anim>
                                    <p:anim calcmode="lin" valueType="num">
                                      <p:cBhvr additive="base">
                                        <p:cTn id="20"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10"/>
                                        </p:tgtEl>
                                        <p:attrNameLst>
                                          <p:attrName>style.visibility</p:attrName>
                                        </p:attrNameLst>
                                      </p:cBhvr>
                                      <p:to>
                                        <p:strVal val="visible"/>
                                      </p:to>
                                    </p:set>
                                    <p:anim calcmode="lin" valueType="num">
                                      <p:cBhvr additive="base">
                                        <p:cTn id="31" dur="500" fill="hold"/>
                                        <p:tgtEl>
                                          <p:spTgt spid="17410"/>
                                        </p:tgtEl>
                                        <p:attrNameLst>
                                          <p:attrName>ppt_x</p:attrName>
                                        </p:attrNameLst>
                                      </p:cBhvr>
                                      <p:tavLst>
                                        <p:tav tm="0">
                                          <p:val>
                                            <p:strVal val="#ppt_x"/>
                                          </p:val>
                                        </p:tav>
                                        <p:tav tm="100000">
                                          <p:val>
                                            <p:strVal val="#ppt_x"/>
                                          </p:val>
                                        </p:tav>
                                      </p:tavLst>
                                    </p:anim>
                                    <p:anim calcmode="lin" valueType="num">
                                      <p:cBhvr additive="base">
                                        <p:cTn id="32"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414"/>
                                        </p:tgtEl>
                                        <p:attrNameLst>
                                          <p:attrName>style.visibility</p:attrName>
                                        </p:attrNameLst>
                                      </p:cBhvr>
                                      <p:to>
                                        <p:strVal val="visible"/>
                                      </p:to>
                                    </p:set>
                                    <p:anim calcmode="lin" valueType="num">
                                      <p:cBhvr additive="base">
                                        <p:cTn id="43" dur="500" fill="hold"/>
                                        <p:tgtEl>
                                          <p:spTgt spid="17414"/>
                                        </p:tgtEl>
                                        <p:attrNameLst>
                                          <p:attrName>ppt_x</p:attrName>
                                        </p:attrNameLst>
                                      </p:cBhvr>
                                      <p:tavLst>
                                        <p:tav tm="0">
                                          <p:val>
                                            <p:strVal val="#ppt_x"/>
                                          </p:val>
                                        </p:tav>
                                        <p:tav tm="100000">
                                          <p:val>
                                            <p:strVal val="#ppt_x"/>
                                          </p:val>
                                        </p:tav>
                                      </p:tavLst>
                                    </p:anim>
                                    <p:anim calcmode="lin" valueType="num">
                                      <p:cBhvr additive="base">
                                        <p:cTn id="44"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Hydrofoorpomp</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991" y="1656000"/>
            <a:ext cx="7740000" cy="4351338"/>
          </a:xfrm>
        </p:spPr>
        <p:txBody>
          <a:bodyPr>
            <a:normAutofit fontScale="92500" lnSpcReduction="10000"/>
          </a:bodyPr>
          <a:lstStyle/>
          <a:p>
            <a:pPr indent="0">
              <a:buNone/>
            </a:pPr>
            <a:r>
              <a:rPr lang="nl-NL" dirty="0"/>
              <a:t>Een hydrofoorpomp met drukschakelaar en drukvat wordt gebruikt in situaties waarbij het prettig is om een waterbuffer te hebben. Bij een kleine waterafname hoeft de hydrofoorpomp met drukvat en drukschakelaar niet in te schakelen. Ideaal voor wanneer er bijvoorbeeld sprake is van een druppellekkage (koppelingen die niet waterdicht zijn bij een beregeningsinstallatie) </a:t>
            </a:r>
          </a:p>
          <a:p>
            <a:pPr indent="0">
              <a:buNone/>
            </a:pPr>
            <a:endParaRPr lang="nl-NL" dirty="0"/>
          </a:p>
          <a:p>
            <a:pPr indent="0">
              <a:buNone/>
            </a:pPr>
            <a:r>
              <a:rPr lang="nl-NL" dirty="0"/>
              <a:t>Een hydrofoorpomp met een elektronische regelaar zijn zeer geschikt als compacte hydrofoor. Als er </a:t>
            </a:r>
            <a:r>
              <a:rPr lang="nl-NL" dirty="0" err="1"/>
              <a:t>drukval</a:t>
            </a:r>
            <a:r>
              <a:rPr lang="nl-NL" dirty="0"/>
              <a:t> is, hoe klein ook, schakelt de hydrofoor in om de waterdruk te verhogen en op peil te brengen. Deze hydrofoor is geschikt als u zeker weet dat er geen druppellekkage is en er geen sprake is van kleine waterafnames.</a:t>
            </a:r>
          </a:p>
          <a:p>
            <a:pPr indent="0">
              <a:buNone/>
            </a:pPr>
            <a:endParaRPr lang="nl-NL" dirty="0"/>
          </a:p>
        </p:txBody>
      </p:sp>
      <p:pic>
        <p:nvPicPr>
          <p:cNvPr id="4" name="Picture 4" descr="DAB Jet 251 T-P hydrofoorpomp 400V">
            <a:extLst>
              <a:ext uri="{FF2B5EF4-FFF2-40B4-BE49-F238E27FC236}">
                <a16:creationId xmlns:a16="http://schemas.microsoft.com/office/drawing/2014/main" id="{272B897B-9966-4866-AA50-26BBC0E88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7121" y="456247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edrollo Hydrofresh Hydrofoorpomp voor slechts €397.00 - Tuin &amp; Water">
            <a:extLst>
              <a:ext uri="{FF2B5EF4-FFF2-40B4-BE49-F238E27FC236}">
                <a16:creationId xmlns:a16="http://schemas.microsoft.com/office/drawing/2014/main" id="{8411DA2A-D125-48F8-998E-D13A26B44D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1409" y="631269"/>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41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67D3F4AD-E2D3-4EEF-8E5A-41A797B710F9}"/>
              </a:ext>
            </a:extLst>
          </p:cNvPr>
          <p:cNvSpPr>
            <a:spLocks noGrp="1" noChangeArrowheads="1"/>
          </p:cNvSpPr>
          <p:nvPr>
            <p:ph type="title"/>
          </p:nvPr>
        </p:nvSpPr>
        <p:spPr>
          <a:xfrm>
            <a:off x="2152650" y="838200"/>
            <a:ext cx="7886700" cy="996950"/>
          </a:xfrm>
        </p:spPr>
        <p:txBody>
          <a:bodyPr/>
          <a:lstStyle/>
          <a:p>
            <a:pPr eaLnBrk="1" hangingPunct="1"/>
            <a:r>
              <a:rPr lang="nl-NL" altLang="nl-NL" b="1" dirty="0"/>
              <a:t>Doel van de les</a:t>
            </a:r>
          </a:p>
        </p:txBody>
      </p:sp>
      <p:sp>
        <p:nvSpPr>
          <p:cNvPr id="7171" name="Tijdelijke aanduiding voor inhoud 2">
            <a:extLst>
              <a:ext uri="{FF2B5EF4-FFF2-40B4-BE49-F238E27FC236}">
                <a16:creationId xmlns:a16="http://schemas.microsoft.com/office/drawing/2014/main" id="{8D8AB751-5123-4045-A621-E113D0ADAFB0}"/>
              </a:ext>
            </a:extLst>
          </p:cNvPr>
          <p:cNvSpPr>
            <a:spLocks noGrp="1" noChangeArrowheads="1"/>
          </p:cNvSpPr>
          <p:nvPr>
            <p:ph idx="1"/>
          </p:nvPr>
        </p:nvSpPr>
        <p:spPr>
          <a:xfrm>
            <a:off x="2200275" y="2133601"/>
            <a:ext cx="6991350" cy="4391025"/>
          </a:xfrm>
        </p:spPr>
        <p:txBody>
          <a:bodyPr/>
          <a:lstStyle/>
          <a:p>
            <a:pPr indent="0">
              <a:buNone/>
            </a:pPr>
            <a:r>
              <a:rPr lang="nl-NL" altLang="nl-NL" dirty="0"/>
              <a:t>Wat is belangrijk bij een pomp</a:t>
            </a:r>
          </a:p>
          <a:p>
            <a:pPr indent="0">
              <a:buNone/>
            </a:pPr>
            <a:r>
              <a:rPr lang="nl-NL" altLang="nl-NL" dirty="0"/>
              <a:t>Soorten pompen</a:t>
            </a:r>
          </a:p>
          <a:p>
            <a:pPr indent="0">
              <a:buNone/>
            </a:pPr>
            <a:r>
              <a:rPr lang="nl-NL" altLang="nl-NL" dirty="0"/>
              <a:t>Centrifugaal pompen</a:t>
            </a:r>
          </a:p>
          <a:p>
            <a:pPr indent="0">
              <a:buNone/>
            </a:pPr>
            <a:r>
              <a:rPr lang="nl-NL" altLang="nl-NL" dirty="0"/>
              <a:t>Hydrofoor pompen</a:t>
            </a:r>
          </a:p>
          <a:p>
            <a:pPr indent="0">
              <a:buNone/>
            </a:pPr>
            <a:r>
              <a:rPr lang="nl-NL" altLang="nl-NL" dirty="0" err="1"/>
              <a:t>Ontijzering</a:t>
            </a:r>
            <a:endParaRPr lang="nl-NL" altLang="nl-NL" dirty="0"/>
          </a:p>
          <a:p>
            <a:pPr indent="0">
              <a:buNone/>
            </a:pPr>
            <a:r>
              <a:rPr lang="nl-NL" altLang="nl-NL" dirty="0"/>
              <a:t>Afsluiting</a:t>
            </a:r>
          </a:p>
          <a:p>
            <a:pPr indent="0">
              <a:buNone/>
            </a:pPr>
            <a:endParaRPr lang="nl-NL" altLang="nl-NL" dirty="0"/>
          </a:p>
        </p:txBody>
      </p:sp>
      <p:pic>
        <p:nvPicPr>
          <p:cNvPr id="5124" name="Afbeelding 6">
            <a:extLst>
              <a:ext uri="{FF2B5EF4-FFF2-40B4-BE49-F238E27FC236}">
                <a16:creationId xmlns:a16="http://schemas.microsoft.com/office/drawing/2014/main" id="{AAB5C878-EE90-41E1-A730-9BE2599DB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Hydrofoorpomp</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991" y="1656000"/>
            <a:ext cx="7740000" cy="4351338"/>
          </a:xfrm>
        </p:spPr>
        <p:txBody>
          <a:bodyPr>
            <a:normAutofit/>
          </a:bodyPr>
          <a:lstStyle/>
          <a:p>
            <a:pPr indent="0">
              <a:buNone/>
            </a:pPr>
            <a:r>
              <a:rPr lang="nl-NL" dirty="0"/>
              <a:t>En dan is er de hydrofoorpomp met een frequentieregelaar. Deze hydrofoor heeft een variabel toerental. De toeren kunnen rustig op- en af worden gebouwd naar het gewenste toerental, zodat uw water van voldoende druk kan worden voorzien. </a:t>
            </a:r>
          </a:p>
          <a:p>
            <a:pPr indent="0">
              <a:buNone/>
            </a:pPr>
            <a:endParaRPr lang="nl-NL" dirty="0"/>
          </a:p>
          <a:p>
            <a:pPr indent="0">
              <a:buNone/>
            </a:pPr>
            <a:r>
              <a:rPr lang="nl-NL" dirty="0"/>
              <a:t>Bovendien kunt u de hydrofoorpomp met frequentieregelaar zelf geheel naar wens instellen met de display. Deze hydrofoor is energiezuinig, constant en compact behuisd. Een ander pluspunt is de lange levensduur. </a:t>
            </a:r>
          </a:p>
        </p:txBody>
      </p:sp>
      <p:pic>
        <p:nvPicPr>
          <p:cNvPr id="4" name="Picture 6" descr="MPI normaalzuigende hydrofoor, MPI pomp BMP90-5 I, Coelbo frequentieregeling  Speedmatic Easy 12MM - Wildkamp.nl">
            <a:extLst>
              <a:ext uri="{FF2B5EF4-FFF2-40B4-BE49-F238E27FC236}">
                <a16:creationId xmlns:a16="http://schemas.microsoft.com/office/drawing/2014/main" id="{594C879B-3FF6-440D-9D8C-81397A7D4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8077" y="435512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De Pomp</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Een pomp is een werktuig om vloeistoffen te transporteren.</a:t>
            </a:r>
          </a:p>
          <a:p>
            <a:pPr indent="0">
              <a:buNone/>
              <a:defRPr/>
            </a:pPr>
            <a:endParaRPr lang="nl-NL" dirty="0"/>
          </a:p>
          <a:p>
            <a:pPr indent="0">
              <a:buNone/>
              <a:defRPr/>
            </a:pPr>
            <a:r>
              <a:rPr lang="nl-NL" dirty="0"/>
              <a:t>Een vloeistof stroomt alleen als er een bepaald drukverschil heerst</a:t>
            </a:r>
          </a:p>
          <a:p>
            <a:pPr indent="0">
              <a:buNone/>
              <a:defRPr/>
            </a:pPr>
            <a:endParaRPr lang="nl-NL" dirty="0"/>
          </a:p>
          <a:p>
            <a:pPr indent="0">
              <a:buNone/>
              <a:defRPr/>
            </a:pPr>
            <a:r>
              <a:rPr lang="nl-NL" dirty="0"/>
              <a:t>Een pomp wekt dat drukverschil op.</a:t>
            </a:r>
          </a:p>
        </p:txBody>
      </p:sp>
      <p:pic>
        <p:nvPicPr>
          <p:cNvPr id="8194" name="Picture 2" descr="Pompen - DBH Diesel Engines BV">
            <a:extLst>
              <a:ext uri="{FF2B5EF4-FFF2-40B4-BE49-F238E27FC236}">
                <a16:creationId xmlns:a16="http://schemas.microsoft.com/office/drawing/2014/main" id="{1181CF7D-735B-4BCD-B0FB-A9E19E358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0306" y="592001"/>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Wilo pompen - Jansen Pompentechniek BV">
            <a:extLst>
              <a:ext uri="{FF2B5EF4-FFF2-40B4-BE49-F238E27FC236}">
                <a16:creationId xmlns:a16="http://schemas.microsoft.com/office/drawing/2014/main" id="{3295F8E9-AD65-4809-93A3-FF78C8B08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8667" y="4067861"/>
            <a:ext cx="1771650"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2180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 calcmode="lin" valueType="num">
                                      <p:cBhvr additive="base">
                                        <p:cTn id="25" dur="500" fill="hold"/>
                                        <p:tgtEl>
                                          <p:spTgt spid="8194"/>
                                        </p:tgtEl>
                                        <p:attrNameLst>
                                          <p:attrName>ppt_x</p:attrName>
                                        </p:attrNameLst>
                                      </p:cBhvr>
                                      <p:tavLst>
                                        <p:tav tm="0">
                                          <p:val>
                                            <p:strVal val="#ppt_x"/>
                                          </p:val>
                                        </p:tav>
                                        <p:tav tm="100000">
                                          <p:val>
                                            <p:strVal val="#ppt_x"/>
                                          </p:val>
                                        </p:tav>
                                      </p:tavLst>
                                    </p:anim>
                                    <p:anim calcmode="lin" valueType="num">
                                      <p:cBhvr additive="base">
                                        <p:cTn id="26"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6"/>
                                        </p:tgtEl>
                                        <p:attrNameLst>
                                          <p:attrName>style.visibility</p:attrName>
                                        </p:attrNameLst>
                                      </p:cBhvr>
                                      <p:to>
                                        <p:strVal val="visible"/>
                                      </p:to>
                                    </p:set>
                                    <p:anim calcmode="lin" valueType="num">
                                      <p:cBhvr additive="base">
                                        <p:cTn id="31" dur="500" fill="hold"/>
                                        <p:tgtEl>
                                          <p:spTgt spid="8196"/>
                                        </p:tgtEl>
                                        <p:attrNameLst>
                                          <p:attrName>ppt_x</p:attrName>
                                        </p:attrNameLst>
                                      </p:cBhvr>
                                      <p:tavLst>
                                        <p:tav tm="0">
                                          <p:val>
                                            <p:strVal val="#ppt_x"/>
                                          </p:val>
                                        </p:tav>
                                        <p:tav tm="100000">
                                          <p:val>
                                            <p:strVal val="#ppt_x"/>
                                          </p:val>
                                        </p:tav>
                                      </p:tavLst>
                                    </p:anim>
                                    <p:anim calcmode="lin" valueType="num">
                                      <p:cBhvr additive="base">
                                        <p:cTn id="32"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Belangrijk bij een pomp</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dirty="0"/>
              <a:t>Capaciteit</a:t>
            </a:r>
          </a:p>
          <a:p>
            <a:pPr marL="342900" indent="-342900">
              <a:defRPr/>
            </a:pPr>
            <a:endParaRPr lang="nl-NL" dirty="0"/>
          </a:p>
          <a:p>
            <a:pPr marL="342900" indent="-342900">
              <a:defRPr/>
            </a:pPr>
            <a:r>
              <a:rPr lang="nl-NL" dirty="0"/>
              <a:t>Opvoerhoogte</a:t>
            </a:r>
          </a:p>
          <a:p>
            <a:pPr marL="342900" indent="-342900">
              <a:defRPr/>
            </a:pPr>
            <a:endParaRPr lang="nl-NL" dirty="0"/>
          </a:p>
          <a:p>
            <a:pPr marL="342900" indent="-342900">
              <a:defRPr/>
            </a:pPr>
            <a:r>
              <a:rPr lang="nl-NL" dirty="0"/>
              <a:t>Viscositeit</a:t>
            </a:r>
          </a:p>
          <a:p>
            <a:pPr marL="342900" indent="-342900">
              <a:defRPr/>
            </a:pPr>
            <a:endParaRPr lang="nl-NL" dirty="0"/>
          </a:p>
          <a:p>
            <a:pPr marL="342900" indent="-342900">
              <a:defRPr/>
            </a:pPr>
            <a:r>
              <a:rPr lang="nl-NL" dirty="0"/>
              <a:t>Leidingweerstand</a:t>
            </a:r>
          </a:p>
          <a:p>
            <a:pPr marL="342900" indent="-342900">
              <a:defRPr/>
            </a:pPr>
            <a:endParaRPr lang="nl-NL" dirty="0"/>
          </a:p>
          <a:p>
            <a:pPr marL="342900" indent="-342900">
              <a:defRPr/>
            </a:pPr>
            <a:r>
              <a:rPr lang="nl-NL" dirty="0"/>
              <a:t>Zelfaanzuiging</a:t>
            </a:r>
          </a:p>
        </p:txBody>
      </p:sp>
      <p:pic>
        <p:nvPicPr>
          <p:cNvPr id="10242" name="Picture 2" descr="depositphotos_25849633-stockafbeelding-belangrijk-stempel - Xando Beheer">
            <a:extLst>
              <a:ext uri="{FF2B5EF4-FFF2-40B4-BE49-F238E27FC236}">
                <a16:creationId xmlns:a16="http://schemas.microsoft.com/office/drawing/2014/main" id="{DBEC7154-2DC1-4400-B7EC-C9518372A2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3485" y="1981215"/>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41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8" end="8"/>
                                            </p:txEl>
                                          </p:spTgt>
                                        </p:tgtEl>
                                        <p:attrNameLst>
                                          <p:attrName>style.visibility</p:attrName>
                                        </p:attrNameLst>
                                      </p:cBhvr>
                                      <p:to>
                                        <p:strVal val="visible"/>
                                      </p:to>
                                    </p:set>
                                    <p:anim calcmode="lin" valueType="num">
                                      <p:cBhvr additive="base">
                                        <p:cTn id="31"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Capaciteit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De capaciteit van een pomp is de hoeveelheid vloeistof die per tijdseenheid door de persleiding de pomp uitstroomt</a:t>
            </a:r>
          </a:p>
          <a:p>
            <a:pPr indent="0">
              <a:buNone/>
              <a:defRPr/>
            </a:pPr>
            <a:endParaRPr lang="nl-NL" dirty="0"/>
          </a:p>
          <a:p>
            <a:pPr indent="0">
              <a:buNone/>
              <a:defRPr/>
            </a:pPr>
            <a:endParaRPr lang="nl-NL" dirty="0"/>
          </a:p>
          <a:p>
            <a:pPr indent="0">
              <a:buNone/>
              <a:defRPr/>
            </a:pPr>
            <a:r>
              <a:rPr lang="nl-NL" dirty="0"/>
              <a:t>De capaciteit wordt hoofdzakelijk aangegeven in m3 of liters per minuut </a:t>
            </a:r>
          </a:p>
        </p:txBody>
      </p:sp>
    </p:spTree>
    <p:extLst>
      <p:ext uri="{BB962C8B-B14F-4D97-AF65-F5344CB8AC3E}">
        <p14:creationId xmlns:p14="http://schemas.microsoft.com/office/powerpoint/2010/main" val="3710185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 calcmode="lin" valueType="num">
                                      <p:cBhvr additive="base">
                                        <p:cTn id="1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Opvoerhoogte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150376" cy="4738260"/>
          </a:xfrm>
        </p:spPr>
        <p:txBody>
          <a:bodyPr>
            <a:normAutofit/>
          </a:bodyPr>
          <a:lstStyle/>
          <a:p>
            <a:pPr indent="0">
              <a:buNone/>
              <a:defRPr/>
            </a:pPr>
            <a:r>
              <a:rPr lang="nl-NL" dirty="0"/>
              <a:t>De opvoerhoogte van een pomp is het drukverschil tussen de zuig en perszijde van de pomp.</a:t>
            </a:r>
          </a:p>
          <a:p>
            <a:pPr indent="0">
              <a:buNone/>
              <a:defRPr/>
            </a:pPr>
            <a:endParaRPr lang="nl-NL" dirty="0"/>
          </a:p>
          <a:p>
            <a:pPr indent="0">
              <a:buNone/>
              <a:defRPr/>
            </a:pPr>
            <a:endParaRPr lang="nl-NL" dirty="0"/>
          </a:p>
          <a:p>
            <a:pPr indent="0">
              <a:buNone/>
              <a:defRPr/>
            </a:pPr>
            <a:r>
              <a:rPr lang="nl-NL" dirty="0"/>
              <a:t>Dit verschil druk je uit in meters waterkolom (MWK)</a:t>
            </a:r>
          </a:p>
        </p:txBody>
      </p:sp>
      <p:pic>
        <p:nvPicPr>
          <p:cNvPr id="9218" name="Picture 2" descr="Het kiezen van de juiste waterpomp | Brico.be">
            <a:extLst>
              <a:ext uri="{FF2B5EF4-FFF2-40B4-BE49-F238E27FC236}">
                <a16:creationId xmlns:a16="http://schemas.microsoft.com/office/drawing/2014/main" id="{4BE64525-802C-4A66-B86D-C292096BB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031" y="4106008"/>
            <a:ext cx="4104413" cy="243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0830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additive="base">
                                        <p:cTn id="13" dur="500" fill="hold"/>
                                        <p:tgtEl>
                                          <p:spTgt spid="9218"/>
                                        </p:tgtEl>
                                        <p:attrNameLst>
                                          <p:attrName>ppt_x</p:attrName>
                                        </p:attrNameLst>
                                      </p:cBhvr>
                                      <p:tavLst>
                                        <p:tav tm="0">
                                          <p:val>
                                            <p:strVal val="#ppt_x"/>
                                          </p:val>
                                        </p:tav>
                                        <p:tav tm="100000">
                                          <p:val>
                                            <p:strVal val="#ppt_x"/>
                                          </p:val>
                                        </p:tav>
                                      </p:tavLst>
                                    </p:anim>
                                    <p:anim calcmode="lin" valueType="num">
                                      <p:cBhvr additive="base">
                                        <p:cTn id="14"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Viscositeit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Viscositeit is de mate van vloeibaarheid van een vloeistof.</a:t>
            </a:r>
          </a:p>
          <a:p>
            <a:pPr indent="0">
              <a:buNone/>
              <a:defRPr/>
            </a:pPr>
            <a:endParaRPr lang="nl-NL" dirty="0"/>
          </a:p>
          <a:p>
            <a:pPr indent="0">
              <a:buNone/>
              <a:defRPr/>
            </a:pPr>
            <a:r>
              <a:rPr lang="nl-NL" dirty="0"/>
              <a:t>Bij een hogere viscositeit kies je een pomp met een lagere toerental van de pomp</a:t>
            </a:r>
          </a:p>
          <a:p>
            <a:pPr indent="0">
              <a:buNone/>
              <a:defRPr/>
            </a:pPr>
            <a:endParaRPr lang="nl-NL" dirty="0"/>
          </a:p>
          <a:p>
            <a:pPr indent="0">
              <a:buNone/>
              <a:defRPr/>
            </a:pPr>
            <a:r>
              <a:rPr lang="nl-NL" dirty="0"/>
              <a:t>Voor vloeistoffen met een erg lage viscositeit, zoals water, zijn in eerste instantie centrifugaalpompen of zuigerpompen het meest geschikt</a:t>
            </a:r>
          </a:p>
        </p:txBody>
      </p:sp>
    </p:spTree>
    <p:extLst>
      <p:ext uri="{BB962C8B-B14F-4D97-AF65-F5344CB8AC3E}">
        <p14:creationId xmlns:p14="http://schemas.microsoft.com/office/powerpoint/2010/main" val="20203964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2.xml><?xml version="1.0" encoding="utf-8"?>
<ds:datastoreItem xmlns:ds="http://schemas.openxmlformats.org/officeDocument/2006/customXml" ds:itemID="{6CCA19EB-BADE-474A-91BD-35E5F319F469}">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88fa185b-b6f4-4426-890a-edc6532e8d4f"/>
    <ds:schemaRef ds:uri="http://schemas.openxmlformats.org/package/2006/metadata/core-properties"/>
    <ds:schemaRef ds:uri="521c7c86-cc27-4cef-8605-4ebb03422227"/>
    <ds:schemaRef ds:uri="http://www.w3.org/XML/1998/namespace"/>
    <ds:schemaRef ds:uri="http://purl.org/dc/dcmitype/"/>
  </ds:schemaRefs>
</ds:datastoreItem>
</file>

<file path=customXml/itemProps3.xml><?xml version="1.0" encoding="utf-8"?>
<ds:datastoreItem xmlns:ds="http://schemas.openxmlformats.org/officeDocument/2006/customXml" ds:itemID="{4F70FDC1-94A8-4830-BEED-F25231F295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575</TotalTime>
  <Words>1784</Words>
  <Application>Microsoft Office PowerPoint</Application>
  <PresentationFormat>Breedbeeld</PresentationFormat>
  <Paragraphs>235</Paragraphs>
  <Slides>41</Slides>
  <Notes>25</Notes>
  <HiddenSlides>0</HiddenSlides>
  <MMClips>5</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41</vt:i4>
      </vt:variant>
    </vt:vector>
  </HeadingPairs>
  <TitlesOfParts>
    <vt:vector size="44" baseType="lpstr">
      <vt:lpstr>Arial</vt:lpstr>
      <vt:lpstr>Calibri</vt:lpstr>
      <vt:lpstr>Kantoorthema</vt:lpstr>
      <vt:lpstr>PowerPoint-presentatie</vt:lpstr>
      <vt:lpstr>Aftrap</vt:lpstr>
      <vt:lpstr>Pompen </vt:lpstr>
      <vt:lpstr>Doel van de les</vt:lpstr>
      <vt:lpstr>De Pomp</vt:lpstr>
      <vt:lpstr>Belangrijk bij een pomp</vt:lpstr>
      <vt:lpstr>Capaciteit</vt:lpstr>
      <vt:lpstr>Opvoerhoogte</vt:lpstr>
      <vt:lpstr>Viscositeit</vt:lpstr>
      <vt:lpstr>Leidingweerstand</vt:lpstr>
      <vt:lpstr>Zelfaanzuigende pompen</vt:lpstr>
      <vt:lpstr>Hoe werkt een zelfaanzuigende pomp?</vt:lpstr>
      <vt:lpstr>Zelfaanzuigende pomp</vt:lpstr>
      <vt:lpstr>Niet zelfaanzuigende pomp</vt:lpstr>
      <vt:lpstr>Hoe werkt een niet-zelfaanzuigende pomp?</vt:lpstr>
      <vt:lpstr>Hoe werkt een niet-zelfaanzuigende pomp?</vt:lpstr>
      <vt:lpstr>Soorten pompen</vt:lpstr>
      <vt:lpstr>Soorten pompen</vt:lpstr>
      <vt:lpstr>Verdringerpompen </vt:lpstr>
      <vt:lpstr>Soorten verdringer pompen</vt:lpstr>
      <vt:lpstr>Plunjerpomp</vt:lpstr>
      <vt:lpstr>Zuigerpomp</vt:lpstr>
      <vt:lpstr>Schroefpompen</vt:lpstr>
      <vt:lpstr>Wervelstroompompen</vt:lpstr>
      <vt:lpstr>Vijzelpompen</vt:lpstr>
      <vt:lpstr>Tandwielpomp</vt:lpstr>
      <vt:lpstr>Schottenpomp</vt:lpstr>
      <vt:lpstr>Centrifugaalpompen</vt:lpstr>
      <vt:lpstr>Centrifugaalpompen</vt:lpstr>
      <vt:lpstr>Werking centrifugaalpomp</vt:lpstr>
      <vt:lpstr>Waaiers centrifugaalpomp</vt:lpstr>
      <vt:lpstr>Gesloten waaier</vt:lpstr>
      <vt:lpstr>Open waaier</vt:lpstr>
      <vt:lpstr>Half open waaier</vt:lpstr>
      <vt:lpstr>Hyfrofoorpomp</vt:lpstr>
      <vt:lpstr>Hyfrofoorpomp</vt:lpstr>
      <vt:lpstr>Hydrofoorpomp</vt:lpstr>
      <vt:lpstr>Hydrofoorpomp</vt:lpstr>
      <vt:lpstr>Hydrofoorpomp</vt:lpstr>
      <vt:lpstr>Hydrofoorpomp</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75</cp:revision>
  <dcterms:created xsi:type="dcterms:W3CDTF">2020-11-10T08:38:03Z</dcterms:created>
  <dcterms:modified xsi:type="dcterms:W3CDTF">2025-04-02T09:51:33Z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